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handoutMasterIdLst>
    <p:handoutMasterId r:id="rId40"/>
  </p:handoutMasterIdLst>
  <p:sldIdLst>
    <p:sldId id="256" r:id="rId2"/>
    <p:sldId id="309" r:id="rId3"/>
    <p:sldId id="307" r:id="rId4"/>
    <p:sldId id="308" r:id="rId5"/>
    <p:sldId id="310" r:id="rId6"/>
    <p:sldId id="318" r:id="rId7"/>
    <p:sldId id="311" r:id="rId8"/>
    <p:sldId id="312" r:id="rId9"/>
    <p:sldId id="319" r:id="rId10"/>
    <p:sldId id="287" r:id="rId11"/>
    <p:sldId id="288" r:id="rId12"/>
    <p:sldId id="289" r:id="rId13"/>
    <p:sldId id="313" r:id="rId14"/>
    <p:sldId id="290" r:id="rId15"/>
    <p:sldId id="291" r:id="rId16"/>
    <p:sldId id="292" r:id="rId17"/>
    <p:sldId id="293" r:id="rId18"/>
    <p:sldId id="294" r:id="rId19"/>
    <p:sldId id="314" r:id="rId20"/>
    <p:sldId id="295" r:id="rId21"/>
    <p:sldId id="296" r:id="rId22"/>
    <p:sldId id="297" r:id="rId23"/>
    <p:sldId id="298" r:id="rId24"/>
    <p:sldId id="299" r:id="rId25"/>
    <p:sldId id="300" r:id="rId26"/>
    <p:sldId id="301" r:id="rId27"/>
    <p:sldId id="302" r:id="rId28"/>
    <p:sldId id="303" r:id="rId29"/>
    <p:sldId id="304" r:id="rId30"/>
    <p:sldId id="320" r:id="rId31"/>
    <p:sldId id="315" r:id="rId32"/>
    <p:sldId id="305" r:id="rId33"/>
    <p:sldId id="316" r:id="rId34"/>
    <p:sldId id="317" r:id="rId35"/>
    <p:sldId id="306" r:id="rId36"/>
    <p:sldId id="278" r:id="rId37"/>
    <p:sldId id="280" r:id="rId38"/>
  </p:sldIdLst>
  <p:sldSz cx="10080625" cy="7559675"/>
  <p:notesSz cx="7559675" cy="10691813"/>
  <p:defaultTextStyle>
    <a:defPPr>
      <a:defRPr lang="it-IT"/>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fano Campanini" initials="SC" lastIdx="1" clrIdx="0">
    <p:extLst>
      <p:ext uri="{19B8F6BF-5375-455C-9EA6-DF929625EA0E}">
        <p15:presenceInfo xmlns:p15="http://schemas.microsoft.com/office/powerpoint/2012/main" userId="6f83656d7a8cbff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360" autoAdjust="0"/>
  </p:normalViewPr>
  <p:slideViewPr>
    <p:cSldViewPr snapToGrid="0">
      <p:cViewPr varScale="1">
        <p:scale>
          <a:sx n="48" d="100"/>
          <a:sy n="48" d="100"/>
        </p:scale>
        <p:origin x="1669" y="45"/>
      </p:cViewPr>
      <p:guideLst/>
    </p:cSldViewPr>
  </p:slideViewPr>
  <p:notesTextViewPr>
    <p:cViewPr>
      <p:scale>
        <a:sx n="1" d="1"/>
        <a:sy n="1" d="1"/>
      </p:scale>
      <p:origin x="0" y="0"/>
    </p:cViewPr>
  </p:notesTextViewPr>
  <p:notesViewPr>
    <p:cSldViewPr snapToGrid="0">
      <p:cViewPr varScale="1">
        <p:scale>
          <a:sx n="45" d="100"/>
          <a:sy n="45" d="100"/>
        </p:scale>
        <p:origin x="2720" y="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91CD9AE7-AF80-48F2-949B-5A73105F3F5C}"/>
              </a:ext>
            </a:extLst>
          </p:cNvPr>
          <p:cNvSpPr txBox="1">
            <a:spLocks noGrp="1"/>
          </p:cNvSpPr>
          <p:nvPr>
            <p:ph type="hdr" sz="quarter"/>
          </p:nvPr>
        </p:nvSpPr>
        <p:spPr>
          <a:xfrm>
            <a:off x="0" y="0"/>
            <a:ext cx="3281363" cy="534988"/>
          </a:xfrm>
          <a:prstGeom prst="rect">
            <a:avLst/>
          </a:prstGeom>
          <a:noFill/>
          <a:ln>
            <a:noFill/>
          </a:ln>
        </p:spPr>
        <p:txBody>
          <a:bodyPr vert="horz" wrap="none" lIns="90004" tIns="44997" rIns="90004" bIns="44997" anchor="t" anchorCtr="0" compatLnSpc="0">
            <a:noAutofit/>
          </a:bodyPr>
          <a:lstStyle>
            <a:lvl1pPr eaLnBrk="1" fontAlgn="auto">
              <a:spcBef>
                <a:spcPts val="0"/>
              </a:spcBef>
              <a:spcAft>
                <a:spcPts val="0"/>
              </a:spcAft>
              <a:defRPr sz="1400" kern="0">
                <a:solidFill>
                  <a:srgbClr val="000000"/>
                </a:solidFill>
                <a:latin typeface="Liberation Sans" pitchFamily="18"/>
                <a:ea typeface="Noto Sans CJK SC Regular" pitchFamily="2"/>
                <a:cs typeface="FreeSans" pitchFamily="2"/>
              </a:defRPr>
            </a:lvl1pPr>
          </a:lstStyle>
          <a:p>
            <a:pPr>
              <a:defRPr sz="1400" b="0" i="0" u="none" strike="noStrike" kern="0" cap="none" spc="0" baseline="0">
                <a:solidFill>
                  <a:srgbClr val="000000"/>
                </a:solidFill>
                <a:uFillTx/>
              </a:defRPr>
            </a:pPr>
            <a:endParaRPr lang="it-IT"/>
          </a:p>
        </p:txBody>
      </p:sp>
      <p:sp>
        <p:nvSpPr>
          <p:cNvPr id="3" name="Segnaposto data 2">
            <a:extLst>
              <a:ext uri="{FF2B5EF4-FFF2-40B4-BE49-F238E27FC236}">
                <a16:creationId xmlns:a16="http://schemas.microsoft.com/office/drawing/2014/main" id="{B72A1579-74BB-43B2-8015-654B2AA19A42}"/>
              </a:ext>
            </a:extLst>
          </p:cNvPr>
          <p:cNvSpPr txBox="1">
            <a:spLocks noGrp="1"/>
          </p:cNvSpPr>
          <p:nvPr>
            <p:ph type="dt" sz="quarter" idx="1"/>
          </p:nvPr>
        </p:nvSpPr>
        <p:spPr>
          <a:xfrm>
            <a:off x="4278313" y="0"/>
            <a:ext cx="3281362" cy="534988"/>
          </a:xfrm>
          <a:prstGeom prst="rect">
            <a:avLst/>
          </a:prstGeom>
          <a:noFill/>
          <a:ln>
            <a:noFill/>
          </a:ln>
        </p:spPr>
        <p:txBody>
          <a:bodyPr vert="horz" wrap="none" lIns="90004" tIns="44997" rIns="90004" bIns="44997" anchor="t" anchorCtr="0" compatLnSpc="0">
            <a:noAutofit/>
          </a:bodyPr>
          <a:lstStyle>
            <a:lvl1pPr algn="r" eaLnBrk="1" fontAlgn="auto">
              <a:spcBef>
                <a:spcPts val="0"/>
              </a:spcBef>
              <a:spcAft>
                <a:spcPts val="0"/>
              </a:spcAft>
              <a:defRPr sz="1400" kern="0">
                <a:solidFill>
                  <a:srgbClr val="000000"/>
                </a:solidFill>
                <a:latin typeface="Liberation Sans" pitchFamily="18"/>
                <a:ea typeface="Noto Sans CJK SC Regular" pitchFamily="2"/>
                <a:cs typeface="FreeSans" pitchFamily="2"/>
              </a:defRPr>
            </a:lvl1pPr>
          </a:lstStyle>
          <a:p>
            <a:pPr>
              <a:defRPr sz="1400" b="0" i="0" u="none" strike="noStrike" kern="0" cap="none" spc="0" baseline="0">
                <a:solidFill>
                  <a:srgbClr val="000000"/>
                </a:solidFill>
                <a:uFillTx/>
              </a:defRPr>
            </a:pPr>
            <a:r>
              <a:rPr lang="it-IT" dirty="0"/>
              <a:t>7/11/2017</a:t>
            </a:r>
          </a:p>
        </p:txBody>
      </p:sp>
      <p:sp>
        <p:nvSpPr>
          <p:cNvPr id="4" name="Segnaposto piè di pagina 3">
            <a:extLst>
              <a:ext uri="{FF2B5EF4-FFF2-40B4-BE49-F238E27FC236}">
                <a16:creationId xmlns:a16="http://schemas.microsoft.com/office/drawing/2014/main" id="{F3BBFF39-6B3C-4659-8A4E-68C6A025E9B4}"/>
              </a:ext>
            </a:extLst>
          </p:cNvPr>
          <p:cNvSpPr txBox="1">
            <a:spLocks noGrp="1"/>
          </p:cNvSpPr>
          <p:nvPr>
            <p:ph type="ftr" sz="quarter" idx="2"/>
          </p:nvPr>
        </p:nvSpPr>
        <p:spPr>
          <a:xfrm>
            <a:off x="0" y="10156825"/>
            <a:ext cx="3281363" cy="534988"/>
          </a:xfrm>
          <a:prstGeom prst="rect">
            <a:avLst/>
          </a:prstGeom>
          <a:noFill/>
          <a:ln>
            <a:noFill/>
          </a:ln>
        </p:spPr>
        <p:txBody>
          <a:bodyPr vert="horz" wrap="none" lIns="90004" tIns="44997" rIns="90004" bIns="44997" anchor="b" anchorCtr="0" compatLnSpc="0">
            <a:noAutofit/>
          </a:bodyPr>
          <a:lstStyle>
            <a:lvl1pPr eaLnBrk="1" fontAlgn="auto">
              <a:spcBef>
                <a:spcPts val="0"/>
              </a:spcBef>
              <a:spcAft>
                <a:spcPts val="0"/>
              </a:spcAft>
              <a:defRPr sz="1400" kern="0">
                <a:solidFill>
                  <a:srgbClr val="000000"/>
                </a:solidFill>
                <a:latin typeface="Liberation Sans" pitchFamily="18"/>
                <a:ea typeface="Noto Sans CJK SC Regular" pitchFamily="2"/>
                <a:cs typeface="FreeSans" pitchFamily="2"/>
              </a:defRPr>
            </a:lvl1pPr>
          </a:lstStyle>
          <a:p>
            <a:pPr>
              <a:defRPr sz="1400" b="0" i="0" u="none" strike="noStrike" kern="0" cap="none" spc="0" baseline="0">
                <a:solidFill>
                  <a:srgbClr val="000000"/>
                </a:solidFill>
                <a:uFillTx/>
              </a:defRPr>
            </a:pPr>
            <a:r>
              <a:rPr lang="it-IT" dirty="0" err="1"/>
              <a:t>Tinvention</a:t>
            </a:r>
            <a:r>
              <a:rPr lang="it-IT" dirty="0"/>
              <a:t> – http://tinventin.net</a:t>
            </a:r>
          </a:p>
        </p:txBody>
      </p:sp>
      <p:sp>
        <p:nvSpPr>
          <p:cNvPr id="5" name="Segnaposto numero diapositiva 4">
            <a:extLst>
              <a:ext uri="{FF2B5EF4-FFF2-40B4-BE49-F238E27FC236}">
                <a16:creationId xmlns:a16="http://schemas.microsoft.com/office/drawing/2014/main" id="{9B2A03A6-1D80-4651-810C-94A186F9A750}"/>
              </a:ext>
            </a:extLst>
          </p:cNvPr>
          <p:cNvSpPr txBox="1">
            <a:spLocks noGrp="1"/>
          </p:cNvSpPr>
          <p:nvPr>
            <p:ph type="sldNum" sz="quarter" idx="3"/>
          </p:nvPr>
        </p:nvSpPr>
        <p:spPr>
          <a:xfrm>
            <a:off x="4278313" y="10156825"/>
            <a:ext cx="3281362" cy="534988"/>
          </a:xfrm>
          <a:prstGeom prst="rect">
            <a:avLst/>
          </a:prstGeom>
          <a:noFill/>
          <a:ln>
            <a:noFill/>
          </a:ln>
        </p:spPr>
        <p:txBody>
          <a:bodyPr vert="horz" wrap="none" lIns="90004" tIns="44997" rIns="90004" bIns="44997" anchor="b" anchorCtr="0" compatLnSpc="0">
            <a:noAutofit/>
          </a:bodyPr>
          <a:lstStyle>
            <a:lvl1pPr algn="r" eaLnBrk="1" fontAlgn="auto">
              <a:spcBef>
                <a:spcPts val="0"/>
              </a:spcBef>
              <a:spcAft>
                <a:spcPts val="0"/>
              </a:spcAft>
              <a:defRPr sz="1400" kern="0">
                <a:solidFill>
                  <a:srgbClr val="000000"/>
                </a:solidFill>
                <a:latin typeface="Liberation Sans" pitchFamily="18"/>
                <a:ea typeface="Noto Sans CJK SC Regular" pitchFamily="2"/>
                <a:cs typeface="FreeSans" pitchFamily="2"/>
              </a:defRPr>
            </a:lvl1pPr>
          </a:lstStyle>
          <a:p>
            <a:pPr>
              <a:defRPr sz="1400" b="0" i="0" u="none" strike="noStrike" kern="0" cap="none" spc="0" baseline="0">
                <a:solidFill>
                  <a:srgbClr val="000000"/>
                </a:solidFill>
                <a:uFillTx/>
              </a:defRPr>
            </a:pPr>
            <a:fld id="{A1FDB2B8-DCBE-4F3E-B41E-0906CBDB3257}" type="slidenum">
              <a:rPr lang="it-IT"/>
              <a:pPr>
                <a:defRPr sz="1400" b="0" i="0" u="none" strike="noStrike" kern="0" cap="none" spc="0" baseline="0">
                  <a:solidFill>
                    <a:srgbClr val="000000"/>
                  </a:solidFill>
                  <a:uFillTx/>
                </a:defRPr>
              </a:pPr>
              <a:t>‹#›</a:t>
            </a:fld>
            <a:endParaRPr lang="it-IT"/>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Segnaposto immagine diapositiva 1">
            <a:extLst>
              <a:ext uri="{FF2B5EF4-FFF2-40B4-BE49-F238E27FC236}">
                <a16:creationId xmlns:a16="http://schemas.microsoft.com/office/drawing/2014/main" id="{7C4DF02B-65C7-4C2D-B6E5-24590B4BC9F5}"/>
              </a:ext>
            </a:extLst>
          </p:cNvPr>
          <p:cNvSpPr>
            <a:spLocks noGrp="1" noRot="1" noChangeAspect="1" noChangeArrowheads="1"/>
          </p:cNvSpPr>
          <p:nvPr>
            <p:ph type="sldImg" idx="2"/>
          </p:nvPr>
        </p:nvSpPr>
        <p:spPr bwMode="auto">
          <a:xfrm>
            <a:off x="1106488" y="812800"/>
            <a:ext cx="5345112" cy="400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 name="Segnaposto note 2">
            <a:extLst>
              <a:ext uri="{FF2B5EF4-FFF2-40B4-BE49-F238E27FC236}">
                <a16:creationId xmlns:a16="http://schemas.microsoft.com/office/drawing/2014/main" id="{3B02EB85-EE67-4BA9-AAB3-0B445164314C}"/>
              </a:ext>
            </a:extLst>
          </p:cNvPr>
          <p:cNvSpPr txBox="1">
            <a:spLocks noGrp="1"/>
          </p:cNvSpPr>
          <p:nvPr>
            <p:ph type="body" sz="quarter" idx="3"/>
          </p:nvPr>
        </p:nvSpPr>
        <p:spPr>
          <a:xfrm>
            <a:off x="755650" y="5078413"/>
            <a:ext cx="6048375" cy="4811712"/>
          </a:xfrm>
          <a:prstGeom prst="rect">
            <a:avLst/>
          </a:prstGeom>
          <a:noFill/>
          <a:ln>
            <a:noFill/>
          </a:ln>
        </p:spPr>
        <p:txBody>
          <a:bodyPr vert="horz" wrap="square" lIns="0" tIns="0" rIns="0" bIns="0" anchor="t" anchorCtr="0" compatLnSpc="1">
            <a:noAutofit/>
          </a:bodyPr>
          <a:lstStyle/>
          <a:p>
            <a:pPr lvl="0"/>
            <a:endParaRPr lang="it-IT" noProof="0"/>
          </a:p>
        </p:txBody>
      </p:sp>
      <p:sp>
        <p:nvSpPr>
          <p:cNvPr id="4" name="Segnaposto intestazione 3">
            <a:extLst>
              <a:ext uri="{FF2B5EF4-FFF2-40B4-BE49-F238E27FC236}">
                <a16:creationId xmlns:a16="http://schemas.microsoft.com/office/drawing/2014/main" id="{D7654601-DF6A-4E60-8C78-2FCC00E903DC}"/>
              </a:ext>
            </a:extLst>
          </p:cNvPr>
          <p:cNvSpPr txBox="1">
            <a:spLocks noGrp="1"/>
          </p:cNvSpPr>
          <p:nvPr>
            <p:ph type="hdr" sz="quarter"/>
          </p:nvPr>
        </p:nvSpPr>
        <p:spPr>
          <a:xfrm>
            <a:off x="0" y="0"/>
            <a:ext cx="3281363" cy="534988"/>
          </a:xfrm>
          <a:prstGeom prst="rect">
            <a:avLst/>
          </a:prstGeom>
          <a:noFill/>
          <a:ln>
            <a:noFill/>
          </a:ln>
        </p:spPr>
        <p:txBody>
          <a:bodyPr vert="horz" wrap="square" lIns="0" tIns="0" rIns="0" bIns="0" anchor="t" anchorCtr="0" compatLnSpc="1">
            <a:noAutofit/>
          </a:bodyPr>
          <a:lstStyle>
            <a:lvl1pPr marL="0" marR="0" lvl="0" indent="0" algn="l" defTabSz="914400" rtl="0" eaLnBrk="1" fontAlgn="auto" hangingPunct="0">
              <a:lnSpc>
                <a:spcPct val="100000"/>
              </a:lnSpc>
              <a:spcBef>
                <a:spcPts val="0"/>
              </a:spcBef>
              <a:spcAft>
                <a:spcPts val="0"/>
              </a:spcAft>
              <a:buNone/>
              <a:tabLst/>
              <a:defRPr lang="it-IT" sz="1400" b="0" i="0" u="none" strike="noStrike" kern="1200" cap="none" spc="0" baseline="0">
                <a:solidFill>
                  <a:srgbClr val="000000"/>
                </a:solidFill>
                <a:uFillTx/>
                <a:latin typeface="Liberation Serif" pitchFamily="18"/>
                <a:ea typeface="DejaVu Sans" pitchFamily="2"/>
                <a:cs typeface="DejaVu Sans" pitchFamily="2"/>
              </a:defRPr>
            </a:lvl1pPr>
          </a:lstStyle>
          <a:p>
            <a:pPr>
              <a:defRPr/>
            </a:pPr>
            <a:endParaRPr/>
          </a:p>
        </p:txBody>
      </p:sp>
      <p:sp>
        <p:nvSpPr>
          <p:cNvPr id="5" name="Segnaposto data 4">
            <a:extLst>
              <a:ext uri="{FF2B5EF4-FFF2-40B4-BE49-F238E27FC236}">
                <a16:creationId xmlns:a16="http://schemas.microsoft.com/office/drawing/2014/main" id="{00B8B7FA-AB71-49E1-8EEB-4BA3E27846F0}"/>
              </a:ext>
            </a:extLst>
          </p:cNvPr>
          <p:cNvSpPr txBox="1">
            <a:spLocks noGrp="1"/>
          </p:cNvSpPr>
          <p:nvPr>
            <p:ph type="dt" idx="1"/>
          </p:nvPr>
        </p:nvSpPr>
        <p:spPr>
          <a:xfrm>
            <a:off x="4278313" y="0"/>
            <a:ext cx="3281362" cy="534988"/>
          </a:xfrm>
          <a:prstGeom prst="rect">
            <a:avLst/>
          </a:prstGeom>
          <a:noFill/>
          <a:ln>
            <a:noFill/>
          </a:ln>
        </p:spPr>
        <p:txBody>
          <a:bodyPr vert="horz" wrap="square" lIns="0" tIns="0" rIns="0" bIns="0" anchor="t" anchorCtr="0" compatLnSpc="1">
            <a:noAutofit/>
          </a:bodyPr>
          <a:lstStyle>
            <a:lvl1pPr marL="0" marR="0" lvl="0" indent="0" algn="r" defTabSz="914400" rtl="0" eaLnBrk="1" fontAlgn="auto" hangingPunct="0">
              <a:lnSpc>
                <a:spcPct val="100000"/>
              </a:lnSpc>
              <a:spcBef>
                <a:spcPts val="0"/>
              </a:spcBef>
              <a:spcAft>
                <a:spcPts val="0"/>
              </a:spcAft>
              <a:buNone/>
              <a:tabLst/>
              <a:defRPr lang="it-IT" sz="1400" b="0" i="0" u="none" strike="noStrike" kern="1200" cap="none" spc="0" baseline="0">
                <a:solidFill>
                  <a:srgbClr val="000000"/>
                </a:solidFill>
                <a:uFillTx/>
                <a:latin typeface="Liberation Serif" pitchFamily="18"/>
                <a:ea typeface="DejaVu Sans" pitchFamily="2"/>
                <a:cs typeface="DejaVu Sans" pitchFamily="2"/>
              </a:defRPr>
            </a:lvl1pPr>
          </a:lstStyle>
          <a:p>
            <a:pPr>
              <a:defRPr/>
            </a:pPr>
            <a:endParaRPr/>
          </a:p>
        </p:txBody>
      </p:sp>
      <p:sp>
        <p:nvSpPr>
          <p:cNvPr id="6" name="Segnaposto piè di pagina 5">
            <a:extLst>
              <a:ext uri="{FF2B5EF4-FFF2-40B4-BE49-F238E27FC236}">
                <a16:creationId xmlns:a16="http://schemas.microsoft.com/office/drawing/2014/main" id="{1C109588-307B-4E1E-B374-1861C18D38ED}"/>
              </a:ext>
            </a:extLst>
          </p:cNvPr>
          <p:cNvSpPr txBox="1">
            <a:spLocks noGrp="1"/>
          </p:cNvSpPr>
          <p:nvPr>
            <p:ph type="ftr" sz="quarter" idx="4"/>
          </p:nvPr>
        </p:nvSpPr>
        <p:spPr>
          <a:xfrm>
            <a:off x="0" y="10156825"/>
            <a:ext cx="3281363" cy="534988"/>
          </a:xfrm>
          <a:prstGeom prst="rect">
            <a:avLst/>
          </a:prstGeom>
          <a:noFill/>
          <a:ln>
            <a:noFill/>
          </a:ln>
        </p:spPr>
        <p:txBody>
          <a:bodyPr vert="horz" wrap="square" lIns="0" tIns="0" rIns="0" bIns="0" anchor="b" anchorCtr="0" compatLnSpc="1">
            <a:noAutofit/>
          </a:bodyPr>
          <a:lstStyle>
            <a:lvl1pPr marL="0" marR="0" lvl="0" indent="0" algn="l" defTabSz="914400" rtl="0" eaLnBrk="1" fontAlgn="auto" hangingPunct="0">
              <a:lnSpc>
                <a:spcPct val="100000"/>
              </a:lnSpc>
              <a:spcBef>
                <a:spcPts val="0"/>
              </a:spcBef>
              <a:spcAft>
                <a:spcPts val="0"/>
              </a:spcAft>
              <a:buNone/>
              <a:tabLst/>
              <a:defRPr lang="it-IT" sz="1400" b="0" i="0" u="none" strike="noStrike" kern="1200" cap="none" spc="0" baseline="0">
                <a:solidFill>
                  <a:srgbClr val="000000"/>
                </a:solidFill>
                <a:uFillTx/>
                <a:latin typeface="Liberation Serif" pitchFamily="18"/>
                <a:ea typeface="DejaVu Sans" pitchFamily="2"/>
                <a:cs typeface="DejaVu Sans" pitchFamily="2"/>
              </a:defRPr>
            </a:lvl1pPr>
          </a:lstStyle>
          <a:p>
            <a:pPr>
              <a:defRPr/>
            </a:pPr>
            <a:endParaRPr/>
          </a:p>
        </p:txBody>
      </p:sp>
      <p:sp>
        <p:nvSpPr>
          <p:cNvPr id="7" name="Segnaposto numero diapositiva 6">
            <a:extLst>
              <a:ext uri="{FF2B5EF4-FFF2-40B4-BE49-F238E27FC236}">
                <a16:creationId xmlns:a16="http://schemas.microsoft.com/office/drawing/2014/main" id="{17317A86-B811-4A30-8A2D-4D2D6DCCF5DE}"/>
              </a:ext>
            </a:extLst>
          </p:cNvPr>
          <p:cNvSpPr txBox="1">
            <a:spLocks noGrp="1"/>
          </p:cNvSpPr>
          <p:nvPr>
            <p:ph type="sldNum" sz="quarter" idx="5"/>
          </p:nvPr>
        </p:nvSpPr>
        <p:spPr>
          <a:xfrm>
            <a:off x="4278313" y="10156825"/>
            <a:ext cx="3281362" cy="534988"/>
          </a:xfrm>
          <a:prstGeom prst="rect">
            <a:avLst/>
          </a:prstGeom>
          <a:noFill/>
          <a:ln>
            <a:noFill/>
          </a:ln>
        </p:spPr>
        <p:txBody>
          <a:bodyPr vert="horz" wrap="square" lIns="0" tIns="0" rIns="0" bIns="0" anchor="b" anchorCtr="0" compatLnSpc="1">
            <a:noAutofit/>
          </a:bodyPr>
          <a:lstStyle>
            <a:lvl1pPr marL="0" marR="0" lvl="0" indent="0" algn="r" defTabSz="914400" rtl="0" eaLnBrk="1" fontAlgn="auto" hangingPunct="0">
              <a:lnSpc>
                <a:spcPct val="100000"/>
              </a:lnSpc>
              <a:spcBef>
                <a:spcPts val="0"/>
              </a:spcBef>
              <a:spcAft>
                <a:spcPts val="0"/>
              </a:spcAft>
              <a:buNone/>
              <a:tabLst/>
              <a:defRPr lang="it-IT" sz="1400" b="0" i="0" u="none" strike="noStrike" kern="1200" cap="none" spc="0" baseline="0">
                <a:solidFill>
                  <a:srgbClr val="000000"/>
                </a:solidFill>
                <a:uFillTx/>
                <a:latin typeface="Liberation Serif" pitchFamily="18"/>
                <a:ea typeface="DejaVu Sans" pitchFamily="2"/>
                <a:cs typeface="DejaVu Sans" pitchFamily="2"/>
              </a:defRPr>
            </a:lvl1pPr>
          </a:lstStyle>
          <a:p>
            <a:pPr>
              <a:defRPr/>
            </a:pPr>
            <a:fld id="{B91E202F-0935-467D-9D66-97CA495106E5}" type="slidenum">
              <a:rPr/>
              <a:pPr>
                <a:defRPr/>
              </a:pPr>
              <a:t>‹#›</a:t>
            </a:fld>
            <a:endParaRPr/>
          </a:p>
        </p:txBody>
      </p:sp>
    </p:spTree>
  </p:cSld>
  <p:clrMap bg1="lt1" tx1="dk1" bg2="lt2" tx2="dk2" accent1="accent1" accent2="accent2" accent3="accent3" accent4="accent4" accent5="accent5" accent6="accent6" hlink="hlink" folHlink="folHlink"/>
  <p:notesStyle>
    <a:lvl1pPr marL="215900" indent="-215900" algn="l" rtl="0" eaLnBrk="0" fontAlgn="base" hangingPunct="0">
      <a:spcBef>
        <a:spcPct val="0"/>
      </a:spcBef>
      <a:spcAft>
        <a:spcPct val="0"/>
      </a:spcAft>
      <a:defRPr lang="it-IT" sz="2000" kern="1200">
        <a:solidFill>
          <a:srgbClr val="000000"/>
        </a:solidFill>
        <a:highlight>
          <a:scrgbClr r="0" g="0" b="0">
            <a:alpha val="0"/>
          </a:scrgbClr>
        </a:highlight>
        <a:latin typeface="Liberation Sans" pitchFamily="18"/>
      </a:defRPr>
    </a:lvl1pPr>
    <a:lvl2pPr marL="742950" indent="-285750" algn="l" rtl="0" eaLnBrk="0" fontAlgn="base" hangingPunct="0">
      <a:spcBef>
        <a:spcPct val="30000"/>
      </a:spcBef>
      <a:spcAft>
        <a:spcPct val="0"/>
      </a:spcAft>
      <a:defRPr sz="1200" kern="1200">
        <a:solidFill>
          <a:schemeClr val="tx1"/>
        </a:solidFill>
        <a:latin typeface="+mn-lt"/>
        <a:ea typeface="+mn-ea"/>
        <a:cs typeface="+mn-cs"/>
      </a:defRPr>
    </a:lvl2pPr>
    <a:lvl3pPr marL="1143000" indent="-228600" algn="l" rtl="0" eaLnBrk="0" fontAlgn="base" hangingPunct="0">
      <a:spcBef>
        <a:spcPct val="30000"/>
      </a:spcBef>
      <a:spcAft>
        <a:spcPct val="0"/>
      </a:spcAft>
      <a:defRPr sz="1200" kern="1200">
        <a:solidFill>
          <a:schemeClr val="tx1"/>
        </a:solidFill>
        <a:latin typeface="+mn-lt"/>
        <a:ea typeface="+mn-ea"/>
        <a:cs typeface="+mn-cs"/>
      </a:defRPr>
    </a:lvl3pPr>
    <a:lvl4pPr marL="1600200" indent="-228600" algn="l" rtl="0" eaLnBrk="0" fontAlgn="base" hangingPunct="0">
      <a:spcBef>
        <a:spcPct val="30000"/>
      </a:spcBef>
      <a:spcAft>
        <a:spcPct val="0"/>
      </a:spcAft>
      <a:defRPr sz="1200" kern="1200">
        <a:solidFill>
          <a:schemeClr val="tx1"/>
        </a:solidFill>
        <a:latin typeface="+mn-lt"/>
        <a:ea typeface="+mn-ea"/>
        <a:cs typeface="+mn-cs"/>
      </a:defRPr>
    </a:lvl4pPr>
    <a:lvl5pPr marL="2057400" indent="-2286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hpbn.co/http2/#http2-framing-layer"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hpbn.co/transport-layer-security-tls/#tls-record-protocol" TargetMode="External"/><Relationship Id="rId4" Type="http://schemas.openxmlformats.org/officeDocument/2006/relationships/hyperlink" Target="https://hpbn.co/http2/#the-pros-and-cons-of-binary-protocols"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hpbn.co/http2/#http2-terminology"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hpbn.co/http2/#http2-stream-prioritization"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hpbn.co/building-blocks-of-tcp/#head-of-line-blockin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hpbn.co/building-blocks-of-tcp/#congestion-avoidance"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hpbn.co/building-blocks-of-tcp/#flow-control"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hpbn.co/primer-on-web-performance/#speed-performance-and-human-perception"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hpbn.co/http2/#server-push"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hpbn.co/http1x/#resource-inlining"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hpbn.co/http1x/#measuring-and-controlling-protocol-overhead"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hpbn.co/http2/#hpack"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tools.ietf.org/html/draft-ietf-httpbis-header-compression"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Packet-switched" TargetMode="External"/><Relationship Id="rId3" Type="http://schemas.openxmlformats.org/officeDocument/2006/relationships/hyperlink" Target="https://it.wikipedia.org/wiki/Lingua_inglese" TargetMode="External"/><Relationship Id="rId7" Type="http://schemas.openxmlformats.org/officeDocument/2006/relationships/hyperlink" Target="https://it.wikipedia.org/wiki/Sistema_client/server"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it.wikipedia.org/wiki/Rete_informatica" TargetMode="External"/><Relationship Id="rId5" Type="http://schemas.openxmlformats.org/officeDocument/2006/relationships/hyperlink" Target="https://it.wikipedia.org/wiki/Pacchetto_(reti)" TargetMode="External"/><Relationship Id="rId10" Type="http://schemas.openxmlformats.org/officeDocument/2006/relationships/hyperlink" Target="https://en.wikipedia.org/wiki/Round-trip_delay_time" TargetMode="External"/><Relationship Id="rId4" Type="http://schemas.openxmlformats.org/officeDocument/2006/relationships/hyperlink" Target="https://it.wikipedia.org/wiki/Informatica" TargetMode="External"/><Relationship Id="rId9" Type="http://schemas.openxmlformats.org/officeDocument/2006/relationships/hyperlink" Target="https://en.wikipedia.org/wiki/One-way_delay"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HTTP_persistent_connection#cite_note-6" TargetMode="External"/><Relationship Id="rId3" Type="http://schemas.openxmlformats.org/officeDocument/2006/relationships/hyperlink" Target="https://en.wikipedia.org/wiki/HTTP_persistent_connection#cite_note-1" TargetMode="External"/><Relationship Id="rId7" Type="http://schemas.openxmlformats.org/officeDocument/2006/relationships/hyperlink" Target="https://en.wikipedia.org/wiki/HTTP_persistent_connection#cite_note-5" TargetMode="External"/><Relationship Id="rId12" Type="http://schemas.openxmlformats.org/officeDocument/2006/relationships/hyperlink" Target="https://en.wikipedia.org/wiki/HTTP_persistent_connection#cite_note-9"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en.wikipedia.org/wiki/HTTP_persistent_connection#cite_note-4" TargetMode="External"/><Relationship Id="rId11" Type="http://schemas.openxmlformats.org/officeDocument/2006/relationships/hyperlink" Target="https://en.wikipedia.org/wiki/HTTP_persistent_connection#cite_note-8" TargetMode="External"/><Relationship Id="rId5" Type="http://schemas.openxmlformats.org/officeDocument/2006/relationships/hyperlink" Target="https://en.wikipedia.org/wiki/HTTP_persistent_connection#cite_note-3" TargetMode="External"/><Relationship Id="rId10" Type="http://schemas.openxmlformats.org/officeDocument/2006/relationships/hyperlink" Target="https://en.wikipedia.org/wiki/HTTP_persistent_connection#cite_note-7" TargetMode="External"/><Relationship Id="rId4" Type="http://schemas.openxmlformats.org/officeDocument/2006/relationships/hyperlink" Target="https://en.wikipedia.org/wiki/HTTP_persistent_connection#cite_note-2" TargetMode="External"/><Relationship Id="rId9" Type="http://schemas.openxmlformats.org/officeDocument/2006/relationships/hyperlink" Target="https://en.wikipedia.org/w/index.php?title=HTTP_persistent_connection&amp;action=edit&amp;section=4"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egnaposto numero diapositiva 6">
            <a:extLst>
              <a:ext uri="{FF2B5EF4-FFF2-40B4-BE49-F238E27FC236}">
                <a16:creationId xmlns:a16="http://schemas.microsoft.com/office/drawing/2014/main" id="{EA5C7A86-63FC-45E8-B93A-F7CF1CE49A61}"/>
              </a:ext>
            </a:extLst>
          </p:cNvPr>
          <p:cNvSpPr txBox="1">
            <a:spLocks noChangeArrowheads="1"/>
          </p:cNvSpPr>
          <p:nvPr/>
        </p:nvSpPr>
        <p:spPr bwMode="auto">
          <a:xfrm>
            <a:off x="4278313" y="10156825"/>
            <a:ext cx="3281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sz="2000">
                <a:solidFill>
                  <a:srgbClr val="000000"/>
                </a:solidFill>
                <a:latin typeface="Liberation Sans" panose="020B060402020202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a:fld id="{D9CA7E91-C7BE-4CFA-9281-99FF4DCD4EB8}" type="slidenum">
              <a:rPr lang="it-IT" altLang="it-IT" sz="1400">
                <a:latin typeface="Liberation Serif" panose="02020603050405020304" pitchFamily="18" charset="0"/>
                <a:cs typeface="DejaVu Sans" panose="020B0603030804020204" pitchFamily="34" charset="0"/>
              </a:rPr>
              <a:pPr algn="r" eaLnBrk="1"/>
              <a:t>1</a:t>
            </a:fld>
            <a:endParaRPr lang="it-IT" altLang="it-IT" sz="1400">
              <a:latin typeface="Liberation Serif" panose="02020603050405020304" pitchFamily="18" charset="0"/>
              <a:cs typeface="DejaVu Sans" panose="020B0603030804020204" pitchFamily="34" charset="0"/>
            </a:endParaRPr>
          </a:p>
        </p:txBody>
      </p:sp>
      <p:sp>
        <p:nvSpPr>
          <p:cNvPr id="6147" name="Segnaposto immagine diapositiva 1">
            <a:extLst>
              <a:ext uri="{FF2B5EF4-FFF2-40B4-BE49-F238E27FC236}">
                <a16:creationId xmlns:a16="http://schemas.microsoft.com/office/drawing/2014/main" id="{37404E4C-3454-4BCD-93C8-D409E2DAAB70}"/>
              </a:ext>
            </a:extLst>
          </p:cNvPr>
          <p:cNvSpPr>
            <a:spLocks noGrp="1" noRot="1" noChangeAspect="1" noTextEdit="1"/>
          </p:cNvSpPr>
          <p:nvPr>
            <p:ph type="sldImg"/>
          </p:nvPr>
        </p:nvSpPr>
        <p:spPr>
          <a:solidFill>
            <a:srgbClr val="729FCF"/>
          </a:solidFill>
          <a:ln w="25402">
            <a:solidFill>
              <a:srgbClr val="3465A4"/>
            </a:solidFill>
            <a:miter lim="800000"/>
            <a:headEnd/>
            <a:tailEnd/>
          </a:ln>
        </p:spPr>
      </p:sp>
      <p:sp>
        <p:nvSpPr>
          <p:cNvPr id="4" name="Segnaposto note 2">
            <a:extLst>
              <a:ext uri="{FF2B5EF4-FFF2-40B4-BE49-F238E27FC236}">
                <a16:creationId xmlns:a16="http://schemas.microsoft.com/office/drawing/2014/main" id="{E339B737-22D6-4CD0-BCC7-6293EDB538CC}"/>
              </a:ext>
            </a:extLst>
          </p:cNvPr>
          <p:cNvSpPr txBox="1">
            <a:spLocks noGrp="1"/>
          </p:cNvSpPr>
          <p:nvPr>
            <p:ph type="body" sz="quarter" idx="1"/>
          </p:nvPr>
        </p:nvSpPr>
        <p:spPr/>
        <p:txBody>
          <a:bodyPr>
            <a:spAutoFit/>
          </a:bodyPr>
          <a:lstStyle/>
          <a:p>
            <a:pPr marL="215999" indent="-215999" eaLnBrk="1" fontAlgn="auto">
              <a:spcBef>
                <a:spcPts val="0"/>
              </a:spcBef>
              <a:spcAft>
                <a:spcPts val="0"/>
              </a:spcAft>
              <a:defRPr/>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egnaposto immagine diapositiva 1">
            <a:extLst>
              <a:ext uri="{FF2B5EF4-FFF2-40B4-BE49-F238E27FC236}">
                <a16:creationId xmlns:a16="http://schemas.microsoft.com/office/drawing/2014/main" id="{EEA97529-85BA-4FE2-90CB-33DADCD2D6ED}"/>
              </a:ext>
            </a:extLst>
          </p:cNvPr>
          <p:cNvSpPr>
            <a:spLocks noGrp="1" noRot="1" noChangeAspect="1" noChangeArrowheads="1" noTextEdit="1"/>
          </p:cNvSpPr>
          <p:nvPr>
            <p:ph type="sldImg"/>
          </p:nvPr>
        </p:nvSpPr>
        <p:spPr/>
      </p:sp>
      <p:sp>
        <p:nvSpPr>
          <p:cNvPr id="3" name="Segnaposto note 2">
            <a:extLst>
              <a:ext uri="{FF2B5EF4-FFF2-40B4-BE49-F238E27FC236}">
                <a16:creationId xmlns:a16="http://schemas.microsoft.com/office/drawing/2014/main" id="{29E09B06-47DA-4D82-994F-134E36A95AD4}"/>
              </a:ext>
            </a:extLst>
          </p:cNvPr>
          <p:cNvSpPr>
            <a:spLocks noGrp="1"/>
          </p:cNvSpPr>
          <p:nvPr>
            <p:ph type="body" idx="1"/>
          </p:nvPr>
        </p:nvSpPr>
        <p:spPr/>
        <p:txBody>
          <a:bodyPr/>
          <a:lstStyle/>
          <a:p>
            <a:pPr>
              <a:defRPr/>
            </a:pPr>
            <a:r>
              <a:rPr lang="en-US" dirty="0"/>
              <a:t>ALPN, or Application-Layer Protocol Negotiation, is a TLS extension that includes the protocol negotiation within the exchange of hello messages.</a:t>
            </a:r>
          </a:p>
          <a:p>
            <a:pPr>
              <a:defRPr/>
            </a:pPr>
            <a:r>
              <a:rPr lang="en-US" dirty="0"/>
              <a:t>NPN, or Next Protocol Negotiation, is the predecessor of ALPN and was widely used in conjunction with SPDY. NPN is quite similar to ALPN, however the main difference being that NPN does not include the list of supported protocols in its </a:t>
            </a:r>
            <a:r>
              <a:rPr lang="en-US" dirty="0" err="1"/>
              <a:t>ClientHello</a:t>
            </a:r>
            <a:r>
              <a:rPr lang="en-US" dirty="0"/>
              <a:t> message. The NPN extension is included in the </a:t>
            </a:r>
            <a:r>
              <a:rPr lang="en-US" dirty="0" err="1"/>
              <a:t>ClientHello</a:t>
            </a:r>
            <a:r>
              <a:rPr lang="en-US" dirty="0"/>
              <a:t> message however it is the </a:t>
            </a:r>
            <a:r>
              <a:rPr lang="en-US" b="1" dirty="0"/>
              <a:t>server</a:t>
            </a:r>
            <a:r>
              <a:rPr lang="en-US" dirty="0"/>
              <a:t> which sends back the list of protocols for the client to choose from.</a:t>
            </a:r>
            <a:endParaRPr dirty="0"/>
          </a:p>
        </p:txBody>
      </p:sp>
      <p:sp>
        <p:nvSpPr>
          <p:cNvPr id="14340" name="Segnaposto numero diapositiva 3">
            <a:extLst>
              <a:ext uri="{FF2B5EF4-FFF2-40B4-BE49-F238E27FC236}">
                <a16:creationId xmlns:a16="http://schemas.microsoft.com/office/drawing/2014/main" id="{177AEFD9-DB6B-45D7-BF16-75A2E6B54EC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B5CC5C-6EEF-4451-8865-6689F0F19CDC}" type="slidenum">
              <a:rPr altLang="it-IT" smtClean="0">
                <a:solidFill>
                  <a:srgbClr val="000000"/>
                </a:solidFill>
                <a:latin typeface="Liberation Serif" panose="02020603050405020304" pitchFamily="18" charset="0"/>
                <a:cs typeface="DejaVu Sans" panose="020B0603030804020204" pitchFamily="34" charset="0"/>
              </a:rPr>
              <a:pPr fontAlgn="base">
                <a:spcBef>
                  <a:spcPct val="0"/>
                </a:spcBef>
                <a:spcAft>
                  <a:spcPct val="0"/>
                </a:spcAft>
              </a:pPr>
              <a:t>12</a:t>
            </a:fld>
            <a:endParaRPr altLang="it-IT">
              <a:solidFill>
                <a:srgbClr val="000000"/>
              </a:solidFill>
              <a:latin typeface="Liberation Serif" panose="02020603050405020304" pitchFamily="18" charset="0"/>
              <a:cs typeface="DejaVu Sans" panose="020B0603030804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egnaposto immagine diapositiva 1">
            <a:extLst>
              <a:ext uri="{FF2B5EF4-FFF2-40B4-BE49-F238E27FC236}">
                <a16:creationId xmlns:a16="http://schemas.microsoft.com/office/drawing/2014/main" id="{47758E87-8643-4E9B-A5F3-009E51E432D4}"/>
              </a:ext>
            </a:extLst>
          </p:cNvPr>
          <p:cNvSpPr>
            <a:spLocks noGrp="1" noRot="1" noChangeAspect="1" noChangeArrowheads="1" noTextEdit="1"/>
          </p:cNvSpPr>
          <p:nvPr>
            <p:ph type="sldImg"/>
          </p:nvPr>
        </p:nvSpPr>
        <p:spPr/>
      </p:sp>
      <p:sp>
        <p:nvSpPr>
          <p:cNvPr id="3" name="Segnaposto note 2">
            <a:extLst>
              <a:ext uri="{FF2B5EF4-FFF2-40B4-BE49-F238E27FC236}">
                <a16:creationId xmlns:a16="http://schemas.microsoft.com/office/drawing/2014/main" id="{9E2A1E53-5EF1-4A55-A8E2-2667E82B7ED1}"/>
              </a:ext>
            </a:extLst>
          </p:cNvPr>
          <p:cNvSpPr>
            <a:spLocks noGrp="1"/>
          </p:cNvSpPr>
          <p:nvPr>
            <p:ph type="body" idx="1"/>
          </p:nvPr>
        </p:nvSpPr>
        <p:spPr/>
        <p:txBody>
          <a:bodyPr/>
          <a:lstStyle/>
          <a:p>
            <a:pPr>
              <a:defRPr/>
            </a:pPr>
            <a:r>
              <a:rPr lang="en-US" dirty="0"/>
              <a:t>At the core of all performance enhancements of HTTP/2 is the new </a:t>
            </a:r>
            <a:r>
              <a:rPr lang="en-US" i="1" dirty="0"/>
              <a:t>binary framing layer</a:t>
            </a:r>
            <a:r>
              <a:rPr lang="en-US" dirty="0"/>
              <a:t>(</a:t>
            </a:r>
            <a:r>
              <a:rPr lang="en-US" dirty="0">
                <a:hlinkClick r:id="rId3"/>
              </a:rPr>
              <a:t>Figure 12-1</a:t>
            </a:r>
            <a:r>
              <a:rPr lang="en-US" dirty="0"/>
              <a:t>), which dictates how the HTTP messages are encapsulated and transferred between the client and server.</a:t>
            </a:r>
          </a:p>
          <a:p>
            <a:pPr>
              <a:defRPr/>
            </a:pPr>
            <a:r>
              <a:rPr lang="en-US" dirty="0"/>
              <a:t>The "layer" refers to a design choice to introduce a new optimized encoding mechanism between the socket interface and the higher HTTP API exposed to our applications: the HTTP semantics, such as verbs, methods, and headers, are unaffected, but the way they are encoded while in transit is what’s different. Unlike the newline delimited plaintext HTTP/1.x protocol, all HTTP/2 communication is split into smaller messages and frames, each of which is encoded in binary format.</a:t>
            </a:r>
          </a:p>
          <a:p>
            <a:pPr>
              <a:defRPr/>
            </a:pPr>
            <a:r>
              <a:rPr lang="en-US" dirty="0"/>
              <a:t>As a result, both client and server must use the new binary encoding mechanism to understand each other: an HTTP/1.x client won’t understand an HTTP/2 only server, and vice versa. Thankfully, our applications remain blissfully unaware of all these changes, as the client and server perform all the necessary framing work on our behalf.</a:t>
            </a:r>
          </a:p>
          <a:p>
            <a:pPr>
              <a:defRPr/>
            </a:pPr>
            <a:r>
              <a:rPr lang="en-US" b="1" dirty="0">
                <a:hlinkClick r:id="rId4"/>
              </a:rPr>
              <a:t>§</a:t>
            </a:r>
            <a:r>
              <a:rPr lang="en-US" b="1" dirty="0"/>
              <a:t>The Pros and Cons of Binary Protocols</a:t>
            </a:r>
          </a:p>
          <a:p>
            <a:pPr>
              <a:defRPr/>
            </a:pPr>
            <a:r>
              <a:rPr lang="en-US" dirty="0"/>
              <a:t>ASCII protocols are easy to inspect and get started with. However, they are not very efficient and are typically harder to implement correctly: optional whitespace, varying termination sequences, and other quirks make it hard to distinguish the protocol from the payload and lead to parsing and security errors. By contrast, while binary protocols may take more effort to get started with, they tend to lead to more performant, robust, and provably correct implementations.</a:t>
            </a:r>
          </a:p>
          <a:p>
            <a:pPr>
              <a:defRPr/>
            </a:pPr>
            <a:r>
              <a:rPr lang="en-US" dirty="0"/>
              <a:t>HTTP/2 uses binary framing. As a result, you will need a tool that understands it to inspect and debug the protocol—e.g., Wireshark or equivalent. In practice, this is less of an issue than it seems, since you would have to use the same tools to inspect the encrypted TLS flows—which also rely on binary framing (see </a:t>
            </a:r>
            <a:r>
              <a:rPr lang="en-US" dirty="0">
                <a:hlinkClick r:id="rId5"/>
              </a:rPr>
              <a:t>TLS Record Protocol</a:t>
            </a:r>
            <a:r>
              <a:rPr lang="en-US" dirty="0"/>
              <a:t>)—carrying HTTP/1.x and HTTP/2 data</a:t>
            </a:r>
          </a:p>
          <a:p>
            <a:pPr>
              <a:defRPr/>
            </a:pPr>
            <a:endParaRPr dirty="0"/>
          </a:p>
        </p:txBody>
      </p:sp>
      <p:sp>
        <p:nvSpPr>
          <p:cNvPr id="16388" name="Segnaposto numero diapositiva 3">
            <a:extLst>
              <a:ext uri="{FF2B5EF4-FFF2-40B4-BE49-F238E27FC236}">
                <a16:creationId xmlns:a16="http://schemas.microsoft.com/office/drawing/2014/main" id="{A7074E32-E251-4F37-8F88-79F2290A794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lvl1pPr>
              <a:defRPr sz="2000">
                <a:solidFill>
                  <a:srgbClr val="000000"/>
                </a:solidFill>
                <a:latin typeface="Liberation Sans" panose="020B060402020202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D09FF0C0-07BA-4BDA-AE97-6EB4FB0DF584}" type="slidenum">
              <a:rPr altLang="it-IT" sz="1400" smtClean="0">
                <a:latin typeface="Liberation Serif" panose="02020603050405020304" pitchFamily="18" charset="0"/>
                <a:cs typeface="DejaVu Sans" panose="020B0603030804020204" pitchFamily="34" charset="0"/>
              </a:rPr>
              <a:pPr fontAlgn="base">
                <a:spcBef>
                  <a:spcPct val="0"/>
                </a:spcBef>
                <a:spcAft>
                  <a:spcPct val="0"/>
                </a:spcAft>
              </a:pPr>
              <a:t>14</a:t>
            </a:fld>
            <a:endParaRPr altLang="it-IT" sz="1400">
              <a:latin typeface="Liberation Serif" panose="02020603050405020304" pitchFamily="18" charset="0"/>
              <a:cs typeface="DejaVu Sans" panose="020B0603030804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egnaposto immagine diapositiva 1">
            <a:extLst>
              <a:ext uri="{FF2B5EF4-FFF2-40B4-BE49-F238E27FC236}">
                <a16:creationId xmlns:a16="http://schemas.microsoft.com/office/drawing/2014/main" id="{D79C0812-8AB5-44ED-B6F9-1244C19FB767}"/>
              </a:ext>
            </a:extLst>
          </p:cNvPr>
          <p:cNvSpPr>
            <a:spLocks noGrp="1" noRot="1" noChangeAspect="1" noChangeArrowheads="1" noTextEdit="1"/>
          </p:cNvSpPr>
          <p:nvPr>
            <p:ph type="sldImg"/>
          </p:nvPr>
        </p:nvSpPr>
        <p:spPr/>
      </p:sp>
      <p:sp>
        <p:nvSpPr>
          <p:cNvPr id="3" name="Segnaposto note 2">
            <a:extLst>
              <a:ext uri="{FF2B5EF4-FFF2-40B4-BE49-F238E27FC236}">
                <a16:creationId xmlns:a16="http://schemas.microsoft.com/office/drawing/2014/main" id="{6A0EFEE0-DC9F-4846-9D5A-E3F9BB123802}"/>
              </a:ext>
            </a:extLst>
          </p:cNvPr>
          <p:cNvSpPr>
            <a:spLocks noGrp="1"/>
          </p:cNvSpPr>
          <p:nvPr>
            <p:ph type="body" idx="1"/>
          </p:nvPr>
        </p:nvSpPr>
        <p:spPr/>
        <p:txBody>
          <a:bodyPr/>
          <a:lstStyle/>
          <a:p>
            <a:pPr>
              <a:defRPr/>
            </a:pPr>
            <a:r>
              <a:rPr lang="en-US" dirty="0"/>
              <a:t>The introduction of the new binary framing mechanism changes how the data is exchanged (</a:t>
            </a:r>
            <a:r>
              <a:rPr lang="en-US" dirty="0">
                <a:hlinkClick r:id="rId3"/>
              </a:rPr>
              <a:t>Figure 12-2</a:t>
            </a:r>
            <a:r>
              <a:rPr lang="en-US" dirty="0"/>
              <a:t>) between the client and server. To describe this process, let’s familiarize ourselves with the HTTP/2 terminology:</a:t>
            </a:r>
          </a:p>
          <a:p>
            <a:pPr>
              <a:defRPr/>
            </a:pPr>
            <a:r>
              <a:rPr lang="en-US" dirty="0" err="1"/>
              <a:t>StreamA</a:t>
            </a:r>
            <a:r>
              <a:rPr lang="en-US" dirty="0"/>
              <a:t> bidirectional flow of bytes within an established connection, which may carry one or more messages.</a:t>
            </a:r>
          </a:p>
          <a:p>
            <a:pPr>
              <a:defRPr/>
            </a:pPr>
            <a:r>
              <a:rPr lang="en-US" dirty="0" err="1"/>
              <a:t>MessageA</a:t>
            </a:r>
            <a:r>
              <a:rPr lang="en-US" dirty="0"/>
              <a:t> complete sequence of frames that map to a logical request or response message.</a:t>
            </a:r>
          </a:p>
          <a:p>
            <a:pPr>
              <a:defRPr/>
            </a:pPr>
            <a:r>
              <a:rPr lang="en-US" dirty="0" err="1"/>
              <a:t>FrameThe</a:t>
            </a:r>
            <a:r>
              <a:rPr lang="en-US" dirty="0"/>
              <a:t> smallest unit of communication in HTTP/2, each containing a frame header, which at a minimum identifies the stream to which the frame belongs.</a:t>
            </a:r>
          </a:p>
          <a:p>
            <a:pPr>
              <a:defRPr/>
            </a:pPr>
            <a:r>
              <a:rPr lang="en-US" dirty="0"/>
              <a:t>All </a:t>
            </a:r>
            <a:r>
              <a:rPr lang="en-US" i="1" dirty="0"/>
              <a:t>communication</a:t>
            </a:r>
            <a:r>
              <a:rPr lang="en-US" dirty="0"/>
              <a:t> is performed over a single TCP connection that can carry any number of bidirectional streams.</a:t>
            </a:r>
          </a:p>
          <a:p>
            <a:pPr>
              <a:defRPr/>
            </a:pPr>
            <a:r>
              <a:rPr lang="en-US" dirty="0"/>
              <a:t>Each </a:t>
            </a:r>
            <a:r>
              <a:rPr lang="en-US" i="1" dirty="0"/>
              <a:t>stream</a:t>
            </a:r>
            <a:r>
              <a:rPr lang="en-US" dirty="0"/>
              <a:t> has a unique identifier and optional priority information that is used to carry bidirectional messages.</a:t>
            </a:r>
          </a:p>
          <a:p>
            <a:pPr>
              <a:defRPr/>
            </a:pPr>
            <a:r>
              <a:rPr lang="en-US" dirty="0"/>
              <a:t>Each </a:t>
            </a:r>
            <a:r>
              <a:rPr lang="en-US" i="1" dirty="0"/>
              <a:t>message</a:t>
            </a:r>
            <a:r>
              <a:rPr lang="en-US" dirty="0"/>
              <a:t> is a logical HTTP message, such as a request, or response, which consists of one or more frames.</a:t>
            </a:r>
          </a:p>
          <a:p>
            <a:pPr>
              <a:defRPr/>
            </a:pPr>
            <a:r>
              <a:rPr lang="en-US" dirty="0"/>
              <a:t>The </a:t>
            </a:r>
            <a:r>
              <a:rPr lang="en-US" i="1" dirty="0"/>
              <a:t>frame</a:t>
            </a:r>
            <a:r>
              <a:rPr lang="en-US" dirty="0"/>
              <a:t> is the smallest unit of communication that carries a specific type of data—e.g., HTTP headers, message payload, and so on. Frames from different streams may be interleaved and then reassembled via the embedded stream identifier in the header of each frame.</a:t>
            </a:r>
          </a:p>
          <a:p>
            <a:pPr>
              <a:defRPr/>
            </a:pPr>
            <a:r>
              <a:rPr lang="en-US" dirty="0"/>
              <a:t>Figure 12-2. HTTP/2 streams, messages, and </a:t>
            </a:r>
            <a:r>
              <a:rPr lang="en-US" dirty="0" err="1"/>
              <a:t>framesIn</a:t>
            </a:r>
            <a:r>
              <a:rPr lang="en-US" dirty="0"/>
              <a:t> short, HTTP/2 breaks down the HTTP protocol communication into an exchange of binary-encoded frames, which are then mapped to messages that belong to a particular stream, and all of which are multiplexed within a single TCP connection. This is the foundation that enables all other features and performance optimizations provided by the HTTP/2 protocol</a:t>
            </a:r>
          </a:p>
          <a:p>
            <a:pPr>
              <a:defRPr/>
            </a:pPr>
            <a:endParaRPr dirty="0"/>
          </a:p>
        </p:txBody>
      </p:sp>
      <p:sp>
        <p:nvSpPr>
          <p:cNvPr id="18436" name="Segnaposto numero diapositiva 3">
            <a:extLst>
              <a:ext uri="{FF2B5EF4-FFF2-40B4-BE49-F238E27FC236}">
                <a16:creationId xmlns:a16="http://schemas.microsoft.com/office/drawing/2014/main" id="{630B085B-4AA9-4391-A049-F170EB35B8E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lvl1pPr>
              <a:defRPr sz="2000">
                <a:solidFill>
                  <a:srgbClr val="000000"/>
                </a:solidFill>
                <a:latin typeface="Liberation Sans" panose="020B060402020202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2EE911BB-36DD-4A7D-A136-B4AF1FEDCF8C}" type="slidenum">
              <a:rPr altLang="it-IT" sz="1400" smtClean="0">
                <a:latin typeface="Liberation Serif" panose="02020603050405020304" pitchFamily="18" charset="0"/>
                <a:cs typeface="DejaVu Sans" panose="020B0603030804020204" pitchFamily="34" charset="0"/>
              </a:rPr>
              <a:pPr fontAlgn="base">
                <a:spcBef>
                  <a:spcPct val="0"/>
                </a:spcBef>
                <a:spcAft>
                  <a:spcPct val="0"/>
                </a:spcAft>
              </a:pPr>
              <a:t>15</a:t>
            </a:fld>
            <a:endParaRPr altLang="it-IT" sz="1400">
              <a:latin typeface="Liberation Serif" panose="02020603050405020304" pitchFamily="18" charset="0"/>
              <a:cs typeface="DejaVu Sans" panose="020B0603030804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egnaposto immagine diapositiva 1">
            <a:extLst>
              <a:ext uri="{FF2B5EF4-FFF2-40B4-BE49-F238E27FC236}">
                <a16:creationId xmlns:a16="http://schemas.microsoft.com/office/drawing/2014/main" id="{14D2F164-5D25-4A62-A8CF-2D8870753E3C}"/>
              </a:ext>
            </a:extLst>
          </p:cNvPr>
          <p:cNvSpPr>
            <a:spLocks noGrp="1" noRot="1" noChangeAspect="1" noChangeArrowheads="1" noTextEdit="1"/>
          </p:cNvSpPr>
          <p:nvPr>
            <p:ph type="sldImg"/>
          </p:nvPr>
        </p:nvSpPr>
        <p:spPr/>
      </p:sp>
      <p:sp>
        <p:nvSpPr>
          <p:cNvPr id="3" name="Segnaposto note 2">
            <a:extLst>
              <a:ext uri="{FF2B5EF4-FFF2-40B4-BE49-F238E27FC236}">
                <a16:creationId xmlns:a16="http://schemas.microsoft.com/office/drawing/2014/main" id="{0804903E-9D85-4523-89D6-5C6A63DF8749}"/>
              </a:ext>
            </a:extLst>
          </p:cNvPr>
          <p:cNvSpPr>
            <a:spLocks noGrp="1"/>
          </p:cNvSpPr>
          <p:nvPr>
            <p:ph type="body" idx="1"/>
          </p:nvPr>
        </p:nvSpPr>
        <p:spPr/>
        <p:txBody>
          <a:bodyPr/>
          <a:lstStyle/>
          <a:p>
            <a:pPr>
              <a:defRPr/>
            </a:pPr>
            <a:r>
              <a:rPr lang="en-US" dirty="0"/>
              <a:t>In short, HTTP/2 breaks down the HTTP protocol communication into an exchange of binary-encoded frames, which are then mapped to messages that belong to a particular stream, and all of which are multiplexed within a single TCP connection. This is the foundation that enables all other features and performance optimizations provided by the HTTP/2 protocol.</a:t>
            </a:r>
            <a:endParaRPr dirty="0"/>
          </a:p>
        </p:txBody>
      </p:sp>
      <p:sp>
        <p:nvSpPr>
          <p:cNvPr id="21508" name="Segnaposto numero diapositiva 3">
            <a:extLst>
              <a:ext uri="{FF2B5EF4-FFF2-40B4-BE49-F238E27FC236}">
                <a16:creationId xmlns:a16="http://schemas.microsoft.com/office/drawing/2014/main" id="{96460178-BCBC-4B8F-A8CE-F20ACADB636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lvl1pPr>
              <a:defRPr sz="2000">
                <a:solidFill>
                  <a:srgbClr val="000000"/>
                </a:solidFill>
                <a:latin typeface="Liberation Sans" panose="020B060402020202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8983547A-FB2A-4B0C-8F29-90DD4A3B77C7}" type="slidenum">
              <a:rPr altLang="it-IT" sz="1400" smtClean="0">
                <a:latin typeface="Liberation Serif" panose="02020603050405020304" pitchFamily="18" charset="0"/>
                <a:cs typeface="DejaVu Sans" panose="020B0603030804020204" pitchFamily="34" charset="0"/>
              </a:rPr>
              <a:pPr fontAlgn="base">
                <a:spcBef>
                  <a:spcPct val="0"/>
                </a:spcBef>
                <a:spcAft>
                  <a:spcPct val="0"/>
                </a:spcAft>
              </a:pPr>
              <a:t>17</a:t>
            </a:fld>
            <a:endParaRPr altLang="it-IT" sz="1400">
              <a:latin typeface="Liberation Serif" panose="02020603050405020304" pitchFamily="18" charset="0"/>
              <a:cs typeface="DejaVu Sans" panose="020B0603030804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egnaposto immagine diapositiva 1">
            <a:extLst>
              <a:ext uri="{FF2B5EF4-FFF2-40B4-BE49-F238E27FC236}">
                <a16:creationId xmlns:a16="http://schemas.microsoft.com/office/drawing/2014/main" id="{6265BB24-48D5-4959-AD7D-819B77AD18E6}"/>
              </a:ext>
            </a:extLst>
          </p:cNvPr>
          <p:cNvSpPr>
            <a:spLocks noGrp="1" noRot="1" noChangeAspect="1" noChangeArrowheads="1" noTextEdit="1"/>
          </p:cNvSpPr>
          <p:nvPr>
            <p:ph type="sldImg"/>
          </p:nvPr>
        </p:nvSpPr>
        <p:spPr/>
      </p:sp>
      <p:sp>
        <p:nvSpPr>
          <p:cNvPr id="3" name="Segnaposto note 2">
            <a:extLst>
              <a:ext uri="{FF2B5EF4-FFF2-40B4-BE49-F238E27FC236}">
                <a16:creationId xmlns:a16="http://schemas.microsoft.com/office/drawing/2014/main" id="{5FD6BD49-A2C6-4779-83C4-ABFC6AE31E11}"/>
              </a:ext>
            </a:extLst>
          </p:cNvPr>
          <p:cNvSpPr>
            <a:spLocks noGrp="1"/>
          </p:cNvSpPr>
          <p:nvPr>
            <p:ph type="body" idx="1"/>
          </p:nvPr>
        </p:nvSpPr>
        <p:spPr/>
        <p:txBody>
          <a:bodyPr/>
          <a:lstStyle/>
          <a:p>
            <a:pPr>
              <a:defRPr/>
            </a:pPr>
            <a:r>
              <a:rPr lang="en-US" dirty="0"/>
              <a:t>A stream dependency within HTTP/2 is declared by referencing the unique identifier of another stream as its parent; if omitted the stream is said to be dependent on the "root stream". Declaring a stream dependency indicates that, if possible, the parent stream should be allocated resources ahead of its dependencies—e.g., please process and deliver response D before response C.</a:t>
            </a:r>
          </a:p>
          <a:p>
            <a:pPr>
              <a:defRPr/>
            </a:pPr>
            <a:r>
              <a:rPr lang="en-US" dirty="0"/>
              <a:t>Streams that share the same parent (i.e., sibling streams) should be allocated resources in proportion to their weight. For example, if stream A has a weight of 12 and its one sibling B has a weight of 4, then to determine the proportion of the resources that each of these streams should receive:</a:t>
            </a:r>
          </a:p>
          <a:p>
            <a:pPr>
              <a:defRPr/>
            </a:pPr>
            <a:r>
              <a:rPr lang="en-US" dirty="0"/>
              <a:t>Sum all the weights: </a:t>
            </a:r>
          </a:p>
          <a:p>
            <a:pPr>
              <a:defRPr/>
            </a:pPr>
            <a:r>
              <a:rPr lang="en-US" dirty="0"/>
              <a:t>Divide each stream weight by the total weight: , </a:t>
            </a:r>
          </a:p>
          <a:p>
            <a:pPr>
              <a:defRPr/>
            </a:pPr>
            <a:r>
              <a:rPr lang="en-US" dirty="0"/>
              <a:t>Thus, stream A should receive three-quarters and stream B should receive one-quarter of available resources; stream B should receive one-third of the resources allocated to stream A. Let’s work through a few more hands-on examples in </a:t>
            </a:r>
            <a:r>
              <a:rPr lang="en-US" dirty="0">
                <a:hlinkClick r:id="rId3"/>
              </a:rPr>
              <a:t>Figure 12-4</a:t>
            </a:r>
            <a:r>
              <a:rPr lang="en-US" dirty="0"/>
              <a:t>. From left to right:</a:t>
            </a:r>
          </a:p>
          <a:p>
            <a:pPr>
              <a:defRPr/>
            </a:pPr>
            <a:r>
              <a:rPr lang="en-US" dirty="0"/>
              <a:t>Neither stream A nor B specify a parent dependency and are said to be dependent on the implicit "root stream"; A has a weight of 12, and B has a weight of 4. Thus, based on proportional weights: stream B should receive one-third of the resources allocated to stream A.</a:t>
            </a:r>
          </a:p>
          <a:p>
            <a:pPr>
              <a:defRPr/>
            </a:pPr>
            <a:r>
              <a:rPr lang="en-US" dirty="0"/>
              <a:t>D is dependent on the root stream; C is dependent on D. Thus, D should receive full allocation of resources ahead of C. The weights are inconsequential because C’s dependency communicates a stronger preference.</a:t>
            </a:r>
          </a:p>
          <a:p>
            <a:pPr>
              <a:defRPr/>
            </a:pPr>
            <a:r>
              <a:rPr lang="en-US" dirty="0"/>
              <a:t>D should receive full allocation of resources ahead of C; C should receive full allocation of resources ahead of A and B; stream B should receive one-third of the resources allocated to stream A.</a:t>
            </a:r>
          </a:p>
          <a:p>
            <a:pPr>
              <a:defRPr/>
            </a:pPr>
            <a:r>
              <a:rPr lang="en-US" dirty="0"/>
              <a:t>D should receive full allocation of resources ahead of E and C; E and C should receive equal allocation ahead of A and B; A and B should receive proportional allocation based on their weights.</a:t>
            </a:r>
          </a:p>
          <a:p>
            <a:pPr>
              <a:defRPr/>
            </a:pPr>
            <a:r>
              <a:rPr lang="en-US" dirty="0"/>
              <a:t>As the above examples illustrate, the combination of stream dependencies and weights provides an expressive language for resource prioritization, which is a critical feature for improving browsing performance where we have many resource types with different dependencies and weights. Even better, the HTTP/2 protocol also allows the client to update these preferences at any point, which enables further optimizations in the browser—e.g., we can change dependencies and reallocate weights in response to user interaction and other signals.</a:t>
            </a:r>
          </a:p>
          <a:p>
            <a:pPr>
              <a:defRPr/>
            </a:pPr>
            <a:endParaRPr dirty="0"/>
          </a:p>
        </p:txBody>
      </p:sp>
      <p:sp>
        <p:nvSpPr>
          <p:cNvPr id="26628" name="Segnaposto numero diapositiva 3">
            <a:extLst>
              <a:ext uri="{FF2B5EF4-FFF2-40B4-BE49-F238E27FC236}">
                <a16:creationId xmlns:a16="http://schemas.microsoft.com/office/drawing/2014/main" id="{7DF751C2-AEE6-4602-881D-272643CBC9E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lvl1pPr>
              <a:defRPr sz="2000">
                <a:solidFill>
                  <a:srgbClr val="000000"/>
                </a:solidFill>
                <a:latin typeface="Liberation Sans" panose="020B060402020202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2FED341A-597D-4F55-8FC1-57AE20568596}" type="slidenum">
              <a:rPr altLang="it-IT" sz="1400" smtClean="0">
                <a:latin typeface="Liberation Serif" panose="02020603050405020304" pitchFamily="18" charset="0"/>
                <a:cs typeface="DejaVu Sans" panose="020B0603030804020204" pitchFamily="34" charset="0"/>
              </a:rPr>
              <a:pPr fontAlgn="base">
                <a:spcBef>
                  <a:spcPct val="0"/>
                </a:spcBef>
                <a:spcAft>
                  <a:spcPct val="0"/>
                </a:spcAft>
              </a:pPr>
              <a:t>22</a:t>
            </a:fld>
            <a:endParaRPr altLang="it-IT" sz="1400">
              <a:latin typeface="Liberation Serif" panose="02020603050405020304" pitchFamily="18" charset="0"/>
              <a:cs typeface="DejaVu Sans" panose="020B0603030804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egnaposto immagine diapositiva 1">
            <a:extLst>
              <a:ext uri="{FF2B5EF4-FFF2-40B4-BE49-F238E27FC236}">
                <a16:creationId xmlns:a16="http://schemas.microsoft.com/office/drawing/2014/main" id="{2A5CBEB5-3238-47DC-A282-3CF54D8C30CF}"/>
              </a:ext>
            </a:extLst>
          </p:cNvPr>
          <p:cNvSpPr>
            <a:spLocks noGrp="1" noRot="1" noChangeAspect="1" noChangeArrowheads="1" noTextEdit="1"/>
          </p:cNvSpPr>
          <p:nvPr>
            <p:ph type="sldImg"/>
          </p:nvPr>
        </p:nvSpPr>
        <p:spPr/>
      </p:sp>
      <p:sp>
        <p:nvSpPr>
          <p:cNvPr id="3" name="Segnaposto note 2">
            <a:extLst>
              <a:ext uri="{FF2B5EF4-FFF2-40B4-BE49-F238E27FC236}">
                <a16:creationId xmlns:a16="http://schemas.microsoft.com/office/drawing/2014/main" id="{39747B53-CF04-4CFF-A80B-32F6F32E6480}"/>
              </a:ext>
            </a:extLst>
          </p:cNvPr>
          <p:cNvSpPr>
            <a:spLocks noGrp="1"/>
          </p:cNvSpPr>
          <p:nvPr>
            <p:ph type="body" idx="1"/>
          </p:nvPr>
        </p:nvSpPr>
        <p:spPr/>
        <p:txBody>
          <a:bodyPr/>
          <a:lstStyle/>
          <a:p>
            <a:pPr>
              <a:defRPr/>
            </a:pPr>
            <a:r>
              <a:rPr lang="en-US" dirty="0"/>
              <a:t>With HTTP/1.x, the browser has limited ability to leverage above priority data: the protocol does not support multiplexing, and there is no way to communicate request priority to the server. Instead, it must rely on the use of parallel connections, which enables limited parallelism of up to six requests per origin. As a result, requests are queued on the client until a connection is available, which adds unnecessary network latency. In theory, HTTP Pipelining tried to partially address this problem, but in practice it has failed to gain adoption.</a:t>
            </a:r>
            <a:endParaRPr dirty="0"/>
          </a:p>
        </p:txBody>
      </p:sp>
      <p:sp>
        <p:nvSpPr>
          <p:cNvPr id="28676" name="Segnaposto numero diapositiva 3">
            <a:extLst>
              <a:ext uri="{FF2B5EF4-FFF2-40B4-BE49-F238E27FC236}">
                <a16:creationId xmlns:a16="http://schemas.microsoft.com/office/drawing/2014/main" id="{F63F0F44-0026-4FC6-A3DA-326F1056E02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lvl1pPr>
              <a:defRPr sz="2000">
                <a:solidFill>
                  <a:srgbClr val="000000"/>
                </a:solidFill>
                <a:latin typeface="Liberation Sans" panose="020B060402020202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A0896E8C-77BF-4395-896D-6C1A13B1116D}" type="slidenum">
              <a:rPr altLang="it-IT" sz="1400" smtClean="0">
                <a:latin typeface="Liberation Serif" panose="02020603050405020304" pitchFamily="18" charset="0"/>
                <a:cs typeface="DejaVu Sans" panose="020B0603030804020204" pitchFamily="34" charset="0"/>
              </a:rPr>
              <a:pPr fontAlgn="base">
                <a:spcBef>
                  <a:spcPct val="0"/>
                </a:spcBef>
                <a:spcAft>
                  <a:spcPct val="0"/>
                </a:spcAft>
              </a:pPr>
              <a:t>23</a:t>
            </a:fld>
            <a:endParaRPr altLang="it-IT" sz="1400">
              <a:latin typeface="Liberation Serif" panose="02020603050405020304" pitchFamily="18" charset="0"/>
              <a:cs typeface="DejaVu Sans" panose="020B0603030804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egnaposto immagine diapositiva 1">
            <a:extLst>
              <a:ext uri="{FF2B5EF4-FFF2-40B4-BE49-F238E27FC236}">
                <a16:creationId xmlns:a16="http://schemas.microsoft.com/office/drawing/2014/main" id="{CED7CF0C-D7AD-4CFF-BFD3-1544FF9DAE05}"/>
              </a:ext>
            </a:extLst>
          </p:cNvPr>
          <p:cNvSpPr>
            <a:spLocks noGrp="1" noRot="1" noChangeAspect="1" noChangeArrowheads="1" noTextEdit="1"/>
          </p:cNvSpPr>
          <p:nvPr>
            <p:ph type="sldImg"/>
          </p:nvPr>
        </p:nvSpPr>
        <p:spPr/>
      </p:sp>
      <p:sp>
        <p:nvSpPr>
          <p:cNvPr id="3" name="Segnaposto note 2">
            <a:extLst>
              <a:ext uri="{FF2B5EF4-FFF2-40B4-BE49-F238E27FC236}">
                <a16:creationId xmlns:a16="http://schemas.microsoft.com/office/drawing/2014/main" id="{3750A02D-93B9-4D3E-9937-EAF685FC44C1}"/>
              </a:ext>
            </a:extLst>
          </p:cNvPr>
          <p:cNvSpPr>
            <a:spLocks noGrp="1"/>
          </p:cNvSpPr>
          <p:nvPr>
            <p:ph type="body" idx="1"/>
          </p:nvPr>
        </p:nvSpPr>
        <p:spPr/>
        <p:txBody>
          <a:bodyPr/>
          <a:lstStyle/>
          <a:p>
            <a:pPr>
              <a:defRPr/>
            </a:pPr>
            <a:r>
              <a:rPr lang="en-US" dirty="0"/>
              <a:t>Most HTTP transfers are short and </a:t>
            </a:r>
            <a:r>
              <a:rPr lang="en-US" dirty="0" err="1"/>
              <a:t>bursty</a:t>
            </a:r>
            <a:r>
              <a:rPr lang="en-US" dirty="0"/>
              <a:t>, whereas TCP is optimized for long-lived, bulk data transfers. By reusing the same connection HTTP/2 is able to both make more efficient use of each TCP connection, and also significantly reduce the overall protocol overhead. Further, the use of fewer connections reduces the memory and processing footprint along the full connection path (i.e., client, intermediaries, and origin servers), which reduces the overall operational costs and improves network utilization and capacity. As a result, the move to HTTP/2 should not only reduce the network latency, but also help improve throughput and reduce the operational costs.</a:t>
            </a:r>
          </a:p>
          <a:p>
            <a:pPr>
              <a:defRPr/>
            </a:pPr>
            <a:r>
              <a:rPr lang="en-US" i="1" dirty="0"/>
              <a:t>Reduced number of connections is a particularly important feature for improving performance of HTTPS deployments: this translates to fewer expensive TLS handshakes, better session reuse, and an overall reduction in required client and server resources.</a:t>
            </a:r>
            <a:endParaRPr dirty="0"/>
          </a:p>
        </p:txBody>
      </p:sp>
      <p:sp>
        <p:nvSpPr>
          <p:cNvPr id="30724" name="Segnaposto numero diapositiva 3">
            <a:extLst>
              <a:ext uri="{FF2B5EF4-FFF2-40B4-BE49-F238E27FC236}">
                <a16:creationId xmlns:a16="http://schemas.microsoft.com/office/drawing/2014/main" id="{CDACA8B2-809A-4973-9C87-34A7067E685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lvl1pPr>
              <a:defRPr sz="2000">
                <a:solidFill>
                  <a:srgbClr val="000000"/>
                </a:solidFill>
                <a:latin typeface="Liberation Sans" panose="020B060402020202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21766B17-ED63-4199-97F8-92B52651C818}" type="slidenum">
              <a:rPr altLang="it-IT" sz="1400" smtClean="0">
                <a:latin typeface="Liberation Serif" panose="02020603050405020304" pitchFamily="18" charset="0"/>
                <a:cs typeface="DejaVu Sans" panose="020B0603030804020204" pitchFamily="34" charset="0"/>
              </a:rPr>
              <a:pPr fontAlgn="base">
                <a:spcBef>
                  <a:spcPct val="0"/>
                </a:spcBef>
                <a:spcAft>
                  <a:spcPct val="0"/>
                </a:spcAft>
              </a:pPr>
              <a:t>24</a:t>
            </a:fld>
            <a:endParaRPr altLang="it-IT" sz="1400">
              <a:latin typeface="Liberation Serif" panose="02020603050405020304" pitchFamily="18" charset="0"/>
              <a:cs typeface="DejaVu Sans" panose="020B0603030804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egnaposto immagine diapositiva 1">
            <a:extLst>
              <a:ext uri="{FF2B5EF4-FFF2-40B4-BE49-F238E27FC236}">
                <a16:creationId xmlns:a16="http://schemas.microsoft.com/office/drawing/2014/main" id="{2DC4ED74-95F6-4191-9BF5-0BBC94875D36}"/>
              </a:ext>
            </a:extLst>
          </p:cNvPr>
          <p:cNvSpPr>
            <a:spLocks noGrp="1" noRot="1" noChangeAspect="1" noChangeArrowheads="1" noTextEdit="1"/>
          </p:cNvSpPr>
          <p:nvPr>
            <p:ph type="sldImg"/>
          </p:nvPr>
        </p:nvSpPr>
        <p:spPr/>
      </p:sp>
      <p:sp>
        <p:nvSpPr>
          <p:cNvPr id="3" name="Segnaposto note 2">
            <a:extLst>
              <a:ext uri="{FF2B5EF4-FFF2-40B4-BE49-F238E27FC236}">
                <a16:creationId xmlns:a16="http://schemas.microsoft.com/office/drawing/2014/main" id="{4587072E-6548-449A-BE57-7B560DFF9A89}"/>
              </a:ext>
            </a:extLst>
          </p:cNvPr>
          <p:cNvSpPr>
            <a:spLocks noGrp="1"/>
          </p:cNvSpPr>
          <p:nvPr>
            <p:ph type="body" idx="1"/>
          </p:nvPr>
        </p:nvSpPr>
        <p:spPr/>
        <p:txBody>
          <a:bodyPr/>
          <a:lstStyle/>
          <a:p>
            <a:pPr>
              <a:defRPr/>
            </a:pPr>
            <a:r>
              <a:rPr lang="en-US" dirty="0"/>
              <a:t>Wait, I hear you say, we listed the benefits of using one TCP connection per origin but aren’t there some potential downsides? Yes, there are.</a:t>
            </a:r>
          </a:p>
          <a:p>
            <a:pPr>
              <a:defRPr/>
            </a:pPr>
            <a:r>
              <a:rPr lang="en-US" dirty="0"/>
              <a:t>We have eliminated head-of-line blocking from HTTP, but there is still head-of-line blocking at the TCP level (see </a:t>
            </a:r>
            <a:r>
              <a:rPr lang="en-US" dirty="0">
                <a:hlinkClick r:id="rId3"/>
              </a:rPr>
              <a:t>Head-of-Line Blocking</a:t>
            </a:r>
            <a:r>
              <a:rPr lang="en-US" dirty="0"/>
              <a:t>).</a:t>
            </a:r>
          </a:p>
          <a:p>
            <a:pPr>
              <a:defRPr/>
            </a:pPr>
            <a:r>
              <a:rPr lang="en-US" dirty="0"/>
              <a:t>Effects of bandwidth-delay product may limit connection throughput if TCP window scaling is disabled.</a:t>
            </a:r>
          </a:p>
          <a:p>
            <a:pPr>
              <a:defRPr/>
            </a:pPr>
            <a:r>
              <a:rPr lang="en-US" dirty="0"/>
              <a:t>When packet loss occurs, the TCP congestion window size is reduced (see </a:t>
            </a:r>
            <a:r>
              <a:rPr lang="en-US" dirty="0">
                <a:hlinkClick r:id="rId4"/>
              </a:rPr>
              <a:t>Congestion Avoidance</a:t>
            </a:r>
            <a:r>
              <a:rPr lang="en-US" dirty="0"/>
              <a:t>), which reduces the maximum throughput of the entire connection.</a:t>
            </a:r>
          </a:p>
          <a:p>
            <a:pPr>
              <a:defRPr/>
            </a:pPr>
            <a:r>
              <a:rPr lang="en-US" dirty="0"/>
              <a:t>Each of the items in this list may adversely affect both the throughput and latency performance of an HTTP/2 connection. However, despite these limitations, the move to multiple connections would result in its own performance tradeoffs:</a:t>
            </a:r>
          </a:p>
          <a:p>
            <a:pPr>
              <a:defRPr/>
            </a:pPr>
            <a:r>
              <a:rPr lang="en-US" dirty="0"/>
              <a:t>Less effective header compression due to distinct compression contexts</a:t>
            </a:r>
          </a:p>
          <a:p>
            <a:pPr>
              <a:defRPr/>
            </a:pPr>
            <a:r>
              <a:rPr lang="en-US" dirty="0"/>
              <a:t>Less effective request prioritization due to distinct TCP streams</a:t>
            </a:r>
          </a:p>
          <a:p>
            <a:pPr>
              <a:defRPr/>
            </a:pPr>
            <a:r>
              <a:rPr lang="en-US" dirty="0"/>
              <a:t>Less effective utilization of each TCP stream and higher likelihood of congestion due to more competing flows</a:t>
            </a:r>
          </a:p>
          <a:p>
            <a:pPr>
              <a:defRPr/>
            </a:pPr>
            <a:r>
              <a:rPr lang="en-US" dirty="0"/>
              <a:t>Increased resource overhead due to more TCP flows</a:t>
            </a:r>
          </a:p>
          <a:p>
            <a:pPr>
              <a:defRPr/>
            </a:pPr>
            <a:r>
              <a:rPr lang="en-US" dirty="0"/>
              <a:t>The above pros and cons are not an exhaustive list, and it is always possible to construct specific scenarios where either one or more connections may prove to be beneficial. However, the experimental evidence of deploying HTTP/2 in the wild showed that a single connection is the preferred deployment strategy:</a:t>
            </a:r>
          </a:p>
          <a:p>
            <a:pPr>
              <a:defRPr/>
            </a:pPr>
            <a:r>
              <a:rPr lang="en-US" dirty="0"/>
              <a:t>In tests so far, the negative effects of head-of-line blocking (especially in the presence of packet loss) is outweighed by the benefits of compression and prioritization.</a:t>
            </a:r>
          </a:p>
          <a:p>
            <a:pPr>
              <a:defRPr/>
            </a:pPr>
            <a:r>
              <a:rPr lang="en-US" dirty="0"/>
              <a:t>Hypertext Transfer Protocol version 2, Draft 2</a:t>
            </a:r>
          </a:p>
          <a:p>
            <a:pPr>
              <a:defRPr/>
            </a:pPr>
            <a:r>
              <a:rPr lang="en-US" dirty="0"/>
              <a:t>As with all performance optimization processes, the moment you remove one performance bottleneck, you unlock the next one. In the case of HTTP/2, TCP may be it. Which is why, once again, a well-tuned TCP stack on the server is such a critical optimization criteria for HTTP/2.</a:t>
            </a:r>
          </a:p>
          <a:p>
            <a:pPr>
              <a:defRPr/>
            </a:pPr>
            <a:r>
              <a:rPr lang="en-US" dirty="0"/>
              <a:t>There is ongoing research to address these concerns and to improve TCP performance in general: TCP Fast Open, Proportional Rate Reduction, increased initial congestion window, and more. Having said that, it is important to acknowledge that HTTP/2, like its predecessors, does not mandate the use of TCP. Other transports, such as UDP, are not outside the realm of possibility as we look into the future.</a:t>
            </a:r>
          </a:p>
          <a:p>
            <a:pPr>
              <a:defRPr/>
            </a:pPr>
            <a:endParaRPr dirty="0"/>
          </a:p>
        </p:txBody>
      </p:sp>
      <p:sp>
        <p:nvSpPr>
          <p:cNvPr id="32772" name="Segnaposto numero diapositiva 3">
            <a:extLst>
              <a:ext uri="{FF2B5EF4-FFF2-40B4-BE49-F238E27FC236}">
                <a16:creationId xmlns:a16="http://schemas.microsoft.com/office/drawing/2014/main" id="{9EB47494-4036-4DA7-9484-CC651364CB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lvl1pPr>
              <a:defRPr sz="2000">
                <a:solidFill>
                  <a:srgbClr val="000000"/>
                </a:solidFill>
                <a:latin typeface="Liberation Sans" panose="020B060402020202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1D0D7276-D7DB-4800-B0FB-F55091810171}" type="slidenum">
              <a:rPr altLang="it-IT" sz="1400" smtClean="0">
                <a:latin typeface="Liberation Serif" panose="02020603050405020304" pitchFamily="18" charset="0"/>
                <a:cs typeface="DejaVu Sans" panose="020B0603030804020204" pitchFamily="34" charset="0"/>
              </a:rPr>
              <a:pPr fontAlgn="base">
                <a:spcBef>
                  <a:spcPct val="0"/>
                </a:spcBef>
                <a:spcAft>
                  <a:spcPct val="0"/>
                </a:spcAft>
              </a:pPr>
              <a:t>25</a:t>
            </a:fld>
            <a:endParaRPr altLang="it-IT" sz="1400">
              <a:latin typeface="Liberation Serif" panose="02020603050405020304" pitchFamily="18" charset="0"/>
              <a:cs typeface="DejaVu Sans" panose="020B0603030804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egnaposto immagine diapositiva 1">
            <a:extLst>
              <a:ext uri="{FF2B5EF4-FFF2-40B4-BE49-F238E27FC236}">
                <a16:creationId xmlns:a16="http://schemas.microsoft.com/office/drawing/2014/main" id="{761A49CD-7387-4A88-8AEB-2060CF174DEA}"/>
              </a:ext>
            </a:extLst>
          </p:cNvPr>
          <p:cNvSpPr>
            <a:spLocks noGrp="1" noRot="1" noChangeAspect="1" noChangeArrowheads="1" noTextEdit="1"/>
          </p:cNvSpPr>
          <p:nvPr>
            <p:ph type="sldImg"/>
          </p:nvPr>
        </p:nvSpPr>
        <p:spPr/>
      </p:sp>
      <p:sp>
        <p:nvSpPr>
          <p:cNvPr id="3" name="Segnaposto note 2">
            <a:extLst>
              <a:ext uri="{FF2B5EF4-FFF2-40B4-BE49-F238E27FC236}">
                <a16:creationId xmlns:a16="http://schemas.microsoft.com/office/drawing/2014/main" id="{CEFCCF96-216D-4066-852C-DCAC0143453A}"/>
              </a:ext>
            </a:extLst>
          </p:cNvPr>
          <p:cNvSpPr>
            <a:spLocks noGrp="1"/>
          </p:cNvSpPr>
          <p:nvPr>
            <p:ph type="body" idx="1"/>
          </p:nvPr>
        </p:nvSpPr>
        <p:spPr/>
        <p:txBody>
          <a:bodyPr/>
          <a:lstStyle/>
          <a:p>
            <a:pPr>
              <a:defRPr/>
            </a:pPr>
            <a:r>
              <a:rPr lang="en-US" dirty="0"/>
              <a:t>Flow control is a mechanism to prevent the sender from overwhelming the receiver with data it may not want or be able to process: the receiver may be busy, under heavy load, or may only be willing to allocate a fixed amount of resources for a particular stream. For example, the client may have requested a large video stream with high priority, but the user has paused the video and the client now wants to pause or throttle its delivery from the server to avoid fetching and buffering unnecessary data. Alternatively, a proxy server may have a fast downstream and slow upstream connections and similarly wants to regulate how quickly the downstream delivers data to match the speed of upstream to control its resource usage; and so on.</a:t>
            </a:r>
          </a:p>
          <a:p>
            <a:pPr>
              <a:defRPr/>
            </a:pPr>
            <a:r>
              <a:rPr lang="en-US" dirty="0"/>
              <a:t>Do the above requirements remind you of TCP flow control? They should, as the problem is effectively identical—see </a:t>
            </a:r>
            <a:r>
              <a:rPr lang="en-US" dirty="0">
                <a:hlinkClick r:id="rId3"/>
              </a:rPr>
              <a:t>Flow Control</a:t>
            </a:r>
            <a:r>
              <a:rPr lang="en-US" dirty="0"/>
              <a:t>. However, because the HTTP/2 streams are multiplexed within a single TCP connection, TCP flow control is both not granular enough, and does not provide the necessary application-level APIs to regulate the delivery of individual streams. To address this, HTTP/2 provides a set of simple building blocks that allow the client and server to implement their own stream- and connection-level flow control:</a:t>
            </a:r>
          </a:p>
          <a:p>
            <a:pPr>
              <a:defRPr/>
            </a:pPr>
            <a:r>
              <a:rPr lang="en-US" dirty="0"/>
              <a:t>Flow control is directional. Each receiver may choose to set any window size that it desires for each stream and the entire connection.</a:t>
            </a:r>
          </a:p>
          <a:p>
            <a:pPr>
              <a:defRPr/>
            </a:pPr>
            <a:r>
              <a:rPr lang="en-US" dirty="0"/>
              <a:t>Flow control is credit-based. Each receiver advertises its initial connection and stream flow control window (in bytes), which is reduced whenever the sender emits a </a:t>
            </a:r>
            <a:r>
              <a:rPr lang="en-US" dirty="0" err="1"/>
              <a:t>DATAframe</a:t>
            </a:r>
            <a:r>
              <a:rPr lang="en-US" dirty="0"/>
              <a:t> and incremented via a WINDOW_UPDATE frame sent by the receiver.</a:t>
            </a:r>
          </a:p>
          <a:p>
            <a:pPr>
              <a:defRPr/>
            </a:pPr>
            <a:r>
              <a:rPr lang="en-US" dirty="0"/>
              <a:t>Flow control cannot be disabled. When the HTTP/2 connection is established the client and server exchange SETTINGS frames, which set the flow control window sizes in both directions. The default value of the flow control window is set to 65,535 bytes, but the receiver can set a large maximum window size ( bytes) and maintain it by sending a WINDOW_UPDATE frame whenever any data is received.</a:t>
            </a:r>
          </a:p>
          <a:p>
            <a:pPr>
              <a:defRPr/>
            </a:pPr>
            <a:r>
              <a:rPr lang="en-US" dirty="0"/>
              <a:t>Flow control is hop-by-hop, not end-to-end. That is, an intermediary can use it to control resource use and implement resource allocation mechanisms based on own criteria and heuristics.</a:t>
            </a:r>
          </a:p>
          <a:p>
            <a:pPr>
              <a:defRPr/>
            </a:pPr>
            <a:r>
              <a:rPr lang="en-US" dirty="0"/>
              <a:t>HTTP/2 does not specify any particular algorithm for implementing flow control. Instead, it provides the simple building blocks and defers the implementation to the client and server, which can use it to implement custom strategies to regulate resource use and allocation, as well as implement new delivery capabilities that may help improve both the real and perceived performance (see </a:t>
            </a:r>
            <a:r>
              <a:rPr lang="en-US" dirty="0">
                <a:hlinkClick r:id="rId4"/>
              </a:rPr>
              <a:t>Speed, Performance, and Human Perception</a:t>
            </a:r>
            <a:r>
              <a:rPr lang="en-US" dirty="0"/>
              <a:t>) of our web applications.</a:t>
            </a:r>
          </a:p>
          <a:p>
            <a:pPr>
              <a:defRPr/>
            </a:pPr>
            <a:r>
              <a:rPr lang="en-US" dirty="0"/>
              <a:t>For example, application-layer flow control allows the browser to fetch only a part of a particular resource, put the fetch on hold by reducing the stream flow control window down to zero, and then resume it later—e.g., fetch a preview or first scan of an image, display it and allow other high priority fetches to proceed, and resume the fetch once more critical resources have finished loading.</a:t>
            </a:r>
          </a:p>
          <a:p>
            <a:pPr>
              <a:defRPr/>
            </a:pPr>
            <a:endParaRPr dirty="0"/>
          </a:p>
        </p:txBody>
      </p:sp>
      <p:sp>
        <p:nvSpPr>
          <p:cNvPr id="34820" name="Segnaposto numero diapositiva 3">
            <a:extLst>
              <a:ext uri="{FF2B5EF4-FFF2-40B4-BE49-F238E27FC236}">
                <a16:creationId xmlns:a16="http://schemas.microsoft.com/office/drawing/2014/main" id="{25CC7B7C-64D6-41A1-A3FA-627B6F09C6B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lvl1pPr>
              <a:defRPr sz="2000">
                <a:solidFill>
                  <a:srgbClr val="000000"/>
                </a:solidFill>
                <a:latin typeface="Liberation Sans" panose="020B060402020202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869E1C8E-321C-4177-AFC0-7A1D93BD91C3}" type="slidenum">
              <a:rPr altLang="it-IT" sz="1400" smtClean="0">
                <a:latin typeface="Liberation Serif" panose="02020603050405020304" pitchFamily="18" charset="0"/>
                <a:cs typeface="DejaVu Sans" panose="020B0603030804020204" pitchFamily="34" charset="0"/>
              </a:rPr>
              <a:pPr fontAlgn="base">
                <a:spcBef>
                  <a:spcPct val="0"/>
                </a:spcBef>
                <a:spcAft>
                  <a:spcPct val="0"/>
                </a:spcAft>
              </a:pPr>
              <a:t>26</a:t>
            </a:fld>
            <a:endParaRPr altLang="it-IT" sz="1400">
              <a:latin typeface="Liberation Serif" panose="02020603050405020304" pitchFamily="18" charset="0"/>
              <a:cs typeface="DejaVu Sans" panose="020B0603030804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egnaposto immagine diapositiva 1">
            <a:extLst>
              <a:ext uri="{FF2B5EF4-FFF2-40B4-BE49-F238E27FC236}">
                <a16:creationId xmlns:a16="http://schemas.microsoft.com/office/drawing/2014/main" id="{7F244147-FAEF-4CE8-B65A-175D5EBCCEDE}"/>
              </a:ext>
            </a:extLst>
          </p:cNvPr>
          <p:cNvSpPr>
            <a:spLocks noGrp="1" noRot="1" noChangeAspect="1" noChangeArrowheads="1" noTextEdit="1"/>
          </p:cNvSpPr>
          <p:nvPr>
            <p:ph type="sldImg"/>
          </p:nvPr>
        </p:nvSpPr>
        <p:spPr/>
      </p:sp>
      <p:sp>
        <p:nvSpPr>
          <p:cNvPr id="3" name="Segnaposto note 2">
            <a:extLst>
              <a:ext uri="{FF2B5EF4-FFF2-40B4-BE49-F238E27FC236}">
                <a16:creationId xmlns:a16="http://schemas.microsoft.com/office/drawing/2014/main" id="{BEBC177B-1719-4FB5-B065-6D2CA7E885DA}"/>
              </a:ext>
            </a:extLst>
          </p:cNvPr>
          <p:cNvSpPr>
            <a:spLocks noGrp="1"/>
          </p:cNvSpPr>
          <p:nvPr>
            <p:ph type="body" idx="1"/>
          </p:nvPr>
        </p:nvSpPr>
        <p:spPr/>
        <p:txBody>
          <a:bodyPr/>
          <a:lstStyle/>
          <a:p>
            <a:pPr>
              <a:defRPr/>
            </a:pPr>
            <a:r>
              <a:rPr lang="en-US" dirty="0"/>
              <a:t>Another powerful new feature of HTTP/2 is the ability of the server to send multiple responses for a single client request. That is, in addition to the response to the original request, the server can </a:t>
            </a:r>
            <a:r>
              <a:rPr lang="en-US" i="1" dirty="0"/>
              <a:t>push</a:t>
            </a:r>
            <a:r>
              <a:rPr lang="en-US" dirty="0"/>
              <a:t> additional resources to the client (</a:t>
            </a:r>
            <a:r>
              <a:rPr lang="en-US" dirty="0">
                <a:hlinkClick r:id="rId3"/>
              </a:rPr>
              <a:t>Figure 12-5</a:t>
            </a:r>
            <a:r>
              <a:rPr lang="en-US" dirty="0"/>
              <a:t>), without the client having to request each one explicitly!</a:t>
            </a:r>
          </a:p>
          <a:p>
            <a:pPr>
              <a:defRPr/>
            </a:pPr>
            <a:endParaRPr lang="en-US" dirty="0"/>
          </a:p>
          <a:p>
            <a:pPr>
              <a:defRPr/>
            </a:pPr>
            <a:r>
              <a:rPr lang="en-US" i="1" dirty="0"/>
              <a:t>HTTP/2 breaks away from the strict request-response semantics and enables one-to-many and server-initiated push workflows that open up a world of new interaction possibilities both within and outside the browser. This is an enabling feature that will have important long-term consequences both for how we think about the protocol, and where and how it is used.</a:t>
            </a:r>
          </a:p>
          <a:p>
            <a:pPr>
              <a:defRPr/>
            </a:pPr>
            <a:r>
              <a:rPr lang="en-US" dirty="0"/>
              <a:t>Why would we need such a mechanism in a browser? A typical web application consists of dozens of resources, all of which are discovered by the client by examining the document provided by the server. As a result, why not eliminate the extra latency and let the server push the associated resources ahead of time? The server already knows which resources the client will require; that’s server push.</a:t>
            </a:r>
          </a:p>
          <a:p>
            <a:pPr>
              <a:defRPr/>
            </a:pPr>
            <a:r>
              <a:rPr lang="en-US" dirty="0"/>
              <a:t>In fact, if you have ever </a:t>
            </a:r>
            <a:r>
              <a:rPr lang="en-US" dirty="0" err="1"/>
              <a:t>inlined</a:t>
            </a:r>
            <a:r>
              <a:rPr lang="en-US" dirty="0"/>
              <a:t> a CSS, JavaScript, or any other asset via a data URI (see </a:t>
            </a:r>
            <a:r>
              <a:rPr lang="en-US" dirty="0">
                <a:hlinkClick r:id="rId4"/>
              </a:rPr>
              <a:t>Resource </a:t>
            </a:r>
            <a:r>
              <a:rPr lang="en-US" dirty="0" err="1">
                <a:hlinkClick r:id="rId4"/>
              </a:rPr>
              <a:t>Inlining</a:t>
            </a:r>
            <a:r>
              <a:rPr lang="en-US" dirty="0"/>
              <a:t>), then you already have hands-on experience with server push! By manually </a:t>
            </a:r>
            <a:r>
              <a:rPr lang="en-US" dirty="0" err="1"/>
              <a:t>inlining</a:t>
            </a:r>
            <a:r>
              <a:rPr lang="en-US" dirty="0"/>
              <a:t> the resource into the document, we are, in effect, pushing that resource to the client, without waiting for the client to request it. With HTTP/2 we can achieve the same results, but with additional performance benefits:</a:t>
            </a:r>
          </a:p>
          <a:p>
            <a:pPr>
              <a:defRPr/>
            </a:pPr>
            <a:r>
              <a:rPr lang="en-US" dirty="0"/>
              <a:t>Pushed resources can be cached by the client</a:t>
            </a:r>
          </a:p>
          <a:p>
            <a:pPr>
              <a:defRPr/>
            </a:pPr>
            <a:r>
              <a:rPr lang="en-US" dirty="0"/>
              <a:t>Pushed resources can be reused across different pages</a:t>
            </a:r>
          </a:p>
          <a:p>
            <a:pPr>
              <a:defRPr/>
            </a:pPr>
            <a:r>
              <a:rPr lang="en-US" dirty="0"/>
              <a:t>Pushed resources can be multiplexed alongside other resources</a:t>
            </a:r>
          </a:p>
          <a:p>
            <a:pPr>
              <a:defRPr/>
            </a:pPr>
            <a:r>
              <a:rPr lang="en-US" dirty="0"/>
              <a:t>Pushed resources can be prioritized by the server</a:t>
            </a:r>
          </a:p>
          <a:p>
            <a:pPr>
              <a:defRPr/>
            </a:pPr>
            <a:r>
              <a:rPr lang="en-US" dirty="0"/>
              <a:t>Pushed resources can be declined by the client</a:t>
            </a:r>
          </a:p>
          <a:p>
            <a:pPr>
              <a:defRPr/>
            </a:pPr>
            <a:r>
              <a:rPr lang="en-US" dirty="0"/>
              <a:t>Each pushed resource is a stream that, unlike an </a:t>
            </a:r>
            <a:r>
              <a:rPr lang="en-US" dirty="0" err="1"/>
              <a:t>inlined</a:t>
            </a:r>
            <a:r>
              <a:rPr lang="en-US" dirty="0"/>
              <a:t> resource, allows it to be individually multiplexed, prioritized, and processed by the client. The only security restriction, as enforced by the browser, is that pushed resources must obey the same-origin policy: the server must be authoritative for the provided content.</a:t>
            </a:r>
          </a:p>
          <a:p>
            <a:pPr>
              <a:defRPr/>
            </a:pPr>
            <a:endParaRPr dirty="0"/>
          </a:p>
        </p:txBody>
      </p:sp>
      <p:sp>
        <p:nvSpPr>
          <p:cNvPr id="36868" name="Segnaposto numero diapositiva 3">
            <a:extLst>
              <a:ext uri="{FF2B5EF4-FFF2-40B4-BE49-F238E27FC236}">
                <a16:creationId xmlns:a16="http://schemas.microsoft.com/office/drawing/2014/main" id="{593794C4-2233-41FD-8CDC-5F921CC4BCF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lvl1pPr>
              <a:defRPr sz="2000">
                <a:solidFill>
                  <a:srgbClr val="000000"/>
                </a:solidFill>
                <a:latin typeface="Liberation Sans" panose="020B060402020202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8D78BF86-C889-4AC0-A3E1-A79076EEA28A}" type="slidenum">
              <a:rPr altLang="it-IT" sz="1400" smtClean="0">
                <a:latin typeface="Liberation Serif" panose="02020603050405020304" pitchFamily="18" charset="0"/>
                <a:cs typeface="DejaVu Sans" panose="020B0603030804020204" pitchFamily="34" charset="0"/>
              </a:rPr>
              <a:pPr fontAlgn="base">
                <a:spcBef>
                  <a:spcPct val="0"/>
                </a:spcBef>
                <a:spcAft>
                  <a:spcPct val="0"/>
                </a:spcAft>
              </a:pPr>
              <a:t>27</a:t>
            </a:fld>
            <a:endParaRPr altLang="it-IT" sz="1400">
              <a:latin typeface="Liberation Serif" panose="02020603050405020304" pitchFamily="18" charset="0"/>
              <a:cs typeface="DejaVu Sans" panose="020B0603030804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000" b="1" i="0" kern="1200" dirty="0">
                <a:solidFill>
                  <a:srgbClr val="000000"/>
                </a:solidFill>
                <a:effectLst/>
                <a:highlight>
                  <a:scrgbClr r="0" g="0" b="0">
                    <a:alpha val="0"/>
                  </a:scrgbClr>
                </a:highlight>
                <a:latin typeface="Liberation Sans" pitchFamily="18"/>
              </a:rPr>
              <a:t>HTTP 1.1 is huge</a:t>
            </a:r>
          </a:p>
          <a:p>
            <a:r>
              <a:rPr lang="en-US" sz="2000" b="0" i="0" kern="1200" dirty="0">
                <a:solidFill>
                  <a:srgbClr val="000000"/>
                </a:solidFill>
                <a:effectLst/>
                <a:highlight>
                  <a:scrgbClr r="0" g="0" b="0">
                    <a:alpha val="0"/>
                  </a:scrgbClr>
                </a:highlight>
                <a:latin typeface="Liberation Sans" pitchFamily="18"/>
              </a:rPr>
              <a:t>When HTTP was created and thrown out into the world it was probably perceived as a rather simple and straightforward protocol, but time has proved that to be false. HTTP 1.0 in RFC 1945 is a 60-page specification released in 1996. RFC 2616 that describes HTTP 1.1 was released only three years later in 1999 and had grown significantly to 176 pages. Yet, when we within IETF worked on the update to that spec, it was split up and converted into six documents, with a much larger page count in total (resulting in RFC 7230 and family). By any count, HTTP 1.1 is big and includes a myriad of details, subtleties and not the least a lot of optional parts.</a:t>
            </a:r>
          </a:p>
          <a:p>
            <a:endParaRPr lang="it-IT" dirty="0"/>
          </a:p>
          <a:p>
            <a:r>
              <a:rPr lang="en-US" sz="2000" b="1" i="0" kern="1200" dirty="0">
                <a:solidFill>
                  <a:srgbClr val="000000"/>
                </a:solidFill>
                <a:effectLst/>
                <a:highlight>
                  <a:scrgbClr r="0" g="0" b="0">
                    <a:alpha val="0"/>
                  </a:scrgbClr>
                </a:highlight>
                <a:latin typeface="Liberation Sans" pitchFamily="18"/>
              </a:rPr>
              <a:t>A world of options</a:t>
            </a:r>
          </a:p>
          <a:p>
            <a:r>
              <a:rPr lang="en-US" sz="2000" b="0" i="0" kern="1200" dirty="0">
                <a:solidFill>
                  <a:srgbClr val="000000"/>
                </a:solidFill>
                <a:effectLst/>
                <a:highlight>
                  <a:scrgbClr r="0" g="0" b="0">
                    <a:alpha val="0"/>
                  </a:scrgbClr>
                </a:highlight>
                <a:latin typeface="Liberation Sans" pitchFamily="18"/>
              </a:rPr>
              <a:t>HTTP 1.1's nature of having lots of tiny details and options available for later extensions has grown a software ecosystem where almost no implementation ever implements everything – and it isn't even really possible to exactly tell what “everything” is. This has led to a situation where features that were initially little used saw very few implementations and those who did implement the features then saw very little use of them.</a:t>
            </a:r>
          </a:p>
          <a:p>
            <a:r>
              <a:rPr lang="en-US" sz="2000" b="0" i="0" kern="1200" dirty="0">
                <a:solidFill>
                  <a:srgbClr val="000000"/>
                </a:solidFill>
                <a:effectLst/>
                <a:highlight>
                  <a:scrgbClr r="0" g="0" b="0">
                    <a:alpha val="0"/>
                  </a:scrgbClr>
                </a:highlight>
                <a:latin typeface="Liberation Sans" pitchFamily="18"/>
              </a:rPr>
              <a:t>Later on, this caused an interoperability problem when clients and servers started to increase the use of such features. HTTP Pipelining is a primary example of such a feature.</a:t>
            </a:r>
          </a:p>
          <a:p>
            <a:endParaRPr lang="it-IT" dirty="0"/>
          </a:p>
        </p:txBody>
      </p:sp>
      <p:sp>
        <p:nvSpPr>
          <p:cNvPr id="4" name="Segnaposto numero diapositiva 3"/>
          <p:cNvSpPr>
            <a:spLocks noGrp="1"/>
          </p:cNvSpPr>
          <p:nvPr>
            <p:ph type="sldNum" sz="quarter" idx="10"/>
          </p:nvPr>
        </p:nvSpPr>
        <p:spPr/>
        <p:txBody>
          <a:bodyPr/>
          <a:lstStyle/>
          <a:p>
            <a:pPr>
              <a:defRPr/>
            </a:pPr>
            <a:fld id="{B91E202F-0935-467D-9D66-97CA495106E5}" type="slidenum">
              <a:rPr lang="it-IT" smtClean="0"/>
              <a:pPr>
                <a:defRPr/>
              </a:pPr>
              <a:t>3</a:t>
            </a:fld>
            <a:endParaRPr lang="it-IT"/>
          </a:p>
        </p:txBody>
      </p:sp>
    </p:spTree>
    <p:extLst>
      <p:ext uri="{BB962C8B-B14F-4D97-AF65-F5344CB8AC3E}">
        <p14:creationId xmlns:p14="http://schemas.microsoft.com/office/powerpoint/2010/main" val="31552618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egnaposto immagine diapositiva 1">
            <a:extLst>
              <a:ext uri="{FF2B5EF4-FFF2-40B4-BE49-F238E27FC236}">
                <a16:creationId xmlns:a16="http://schemas.microsoft.com/office/drawing/2014/main" id="{8A1CAD38-17D1-4BF0-83FB-41709EDEE094}"/>
              </a:ext>
            </a:extLst>
          </p:cNvPr>
          <p:cNvSpPr>
            <a:spLocks noGrp="1" noRot="1" noChangeAspect="1" noChangeArrowheads="1" noTextEdit="1"/>
          </p:cNvSpPr>
          <p:nvPr>
            <p:ph type="sldImg"/>
          </p:nvPr>
        </p:nvSpPr>
        <p:spPr/>
      </p:sp>
      <p:sp>
        <p:nvSpPr>
          <p:cNvPr id="3" name="Segnaposto note 2">
            <a:extLst>
              <a:ext uri="{FF2B5EF4-FFF2-40B4-BE49-F238E27FC236}">
                <a16:creationId xmlns:a16="http://schemas.microsoft.com/office/drawing/2014/main" id="{A47B526D-B055-4B46-B17E-DFCAB2AA437A}"/>
              </a:ext>
            </a:extLst>
          </p:cNvPr>
          <p:cNvSpPr>
            <a:spLocks noGrp="1"/>
          </p:cNvSpPr>
          <p:nvPr>
            <p:ph type="body" idx="1"/>
          </p:nvPr>
        </p:nvSpPr>
        <p:spPr/>
        <p:txBody>
          <a:bodyPr/>
          <a:lstStyle/>
          <a:p>
            <a:pPr>
              <a:defRPr/>
            </a:pPr>
            <a:r>
              <a:rPr lang="en-US" dirty="0"/>
              <a:t>Each HTTP transfer carries a set of headers that describe the transferred resource and its properties. In HTTP/1.x, this metadata is always sent as plain text and adds anywhere from 500–800 bytes of overhead per transfer, and sometimes kilobytes more if HTTP cookies are being used; see </a:t>
            </a:r>
            <a:r>
              <a:rPr lang="en-US" dirty="0">
                <a:hlinkClick r:id="rId3"/>
              </a:rPr>
              <a:t>Measuring and Controlling Protocol Overhead</a:t>
            </a:r>
            <a:r>
              <a:rPr lang="en-US" dirty="0"/>
              <a:t>. To reduce this overhead and improve performance, HTTP/2 compresses request and response header metadata using the HPACK compression format that uses two simple but powerful techniques:</a:t>
            </a:r>
          </a:p>
          <a:p>
            <a:pPr>
              <a:defRPr/>
            </a:pPr>
            <a:r>
              <a:rPr lang="en-US" dirty="0"/>
              <a:t>It allows the transmitted header fields to be encoded via a static Huffman code, which reduces their individual transfer size.</a:t>
            </a:r>
          </a:p>
          <a:p>
            <a:pPr>
              <a:defRPr/>
            </a:pPr>
            <a:r>
              <a:rPr lang="en-US" dirty="0"/>
              <a:t>It requires that both the client and server maintain and update an indexed list of previously seen header fields (i.e., establishes a shared compression context), which is then used as a reference to efficiently encode previously transmitted values.</a:t>
            </a:r>
          </a:p>
          <a:p>
            <a:pPr>
              <a:defRPr/>
            </a:pPr>
            <a:r>
              <a:rPr lang="en-US" dirty="0"/>
              <a:t>Huffman coding allows the individual values to be compressed when transferred, and the indexed list of previously transferred values allows us to encode duplicate values (</a:t>
            </a:r>
            <a:r>
              <a:rPr lang="en-US" dirty="0">
                <a:hlinkClick r:id="rId4"/>
              </a:rPr>
              <a:t>Figure 12-6</a:t>
            </a:r>
            <a:r>
              <a:rPr lang="en-US" dirty="0"/>
              <a:t>) by transferring index values that can be used to efficiently look up and reconstruct the full header keys and values.</a:t>
            </a:r>
          </a:p>
          <a:p>
            <a:pPr>
              <a:defRPr/>
            </a:pPr>
            <a:r>
              <a:rPr lang="en-US" dirty="0"/>
              <a:t>As one further optimization, the HPACK compression context consists of a static and dynamic tables: the static table is defined in the specification and provides a list of common HTTP header fields that all connections are likely to use (e.g., valid header names); the dynamic table is initially empty and is updated based on exchanged values within a particular connection. As a result, the size of each request is reduced by using static Huffman coding for values that haven’t been seen before, and substitution of indexes for values that are already present in the static or dynamic tables on each side.</a:t>
            </a:r>
            <a:endParaRPr dirty="0"/>
          </a:p>
        </p:txBody>
      </p:sp>
      <p:sp>
        <p:nvSpPr>
          <p:cNvPr id="38916" name="Segnaposto numero diapositiva 3">
            <a:extLst>
              <a:ext uri="{FF2B5EF4-FFF2-40B4-BE49-F238E27FC236}">
                <a16:creationId xmlns:a16="http://schemas.microsoft.com/office/drawing/2014/main" id="{02F28C95-A42E-4723-B187-A0AA3E608A6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lvl1pPr>
              <a:defRPr sz="2000">
                <a:solidFill>
                  <a:srgbClr val="000000"/>
                </a:solidFill>
                <a:latin typeface="Liberation Sans" panose="020B060402020202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092C2E1A-600D-4E9D-92F7-9903ABAFE17C}" type="slidenum">
              <a:rPr altLang="it-IT" sz="1400" smtClean="0">
                <a:latin typeface="Liberation Serif" panose="02020603050405020304" pitchFamily="18" charset="0"/>
                <a:cs typeface="DejaVu Sans" panose="020B0603030804020204" pitchFamily="34" charset="0"/>
              </a:rPr>
              <a:pPr fontAlgn="base">
                <a:spcBef>
                  <a:spcPct val="0"/>
                </a:spcBef>
                <a:spcAft>
                  <a:spcPct val="0"/>
                </a:spcAft>
              </a:pPr>
              <a:t>28</a:t>
            </a:fld>
            <a:endParaRPr altLang="it-IT" sz="1400">
              <a:latin typeface="Liberation Serif" panose="02020603050405020304" pitchFamily="18" charset="0"/>
              <a:cs typeface="DejaVu Sans" panose="020B0603030804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egnaposto immagine diapositiva 1">
            <a:extLst>
              <a:ext uri="{FF2B5EF4-FFF2-40B4-BE49-F238E27FC236}">
                <a16:creationId xmlns:a16="http://schemas.microsoft.com/office/drawing/2014/main" id="{C630F97B-8ED4-475A-AE37-E5011A5DCAE4}"/>
              </a:ext>
            </a:extLst>
          </p:cNvPr>
          <p:cNvSpPr>
            <a:spLocks noGrp="1" noRot="1" noChangeAspect="1" noChangeArrowheads="1" noTextEdit="1"/>
          </p:cNvSpPr>
          <p:nvPr>
            <p:ph type="sldImg"/>
          </p:nvPr>
        </p:nvSpPr>
        <p:spPr/>
      </p:sp>
      <p:sp>
        <p:nvSpPr>
          <p:cNvPr id="3" name="Segnaposto note 2">
            <a:extLst>
              <a:ext uri="{FF2B5EF4-FFF2-40B4-BE49-F238E27FC236}">
                <a16:creationId xmlns:a16="http://schemas.microsoft.com/office/drawing/2014/main" id="{DB8B1526-8B9E-4374-A242-9B29EC55F88E}"/>
              </a:ext>
            </a:extLst>
          </p:cNvPr>
          <p:cNvSpPr>
            <a:spLocks noGrp="1"/>
          </p:cNvSpPr>
          <p:nvPr>
            <p:ph type="body" idx="1"/>
          </p:nvPr>
        </p:nvSpPr>
        <p:spPr/>
        <p:txBody>
          <a:bodyPr/>
          <a:lstStyle/>
          <a:p>
            <a:pPr>
              <a:defRPr/>
            </a:pPr>
            <a:r>
              <a:rPr lang="en-US" dirty="0"/>
              <a:t>As one further optimization, the HPACK compression context consists of a static and dynamic tables: the static table is defined in the specification and provides a list of common HTTP header fields that all connections are likely to use (e.g., valid header names); the dynamic table is initially empty and is updated based on exchanged values within a particular connection. As a result, the size of each request is reduced by using static Huffman coding for values that haven’t been seen before, and substitution of indexes for values that are already present in the static or dynamic tables on each side.</a:t>
            </a:r>
          </a:p>
          <a:p>
            <a:pPr>
              <a:defRPr/>
            </a:pPr>
            <a:endParaRPr lang="en-US" dirty="0"/>
          </a:p>
          <a:p>
            <a:pPr>
              <a:defRPr/>
            </a:pPr>
            <a:r>
              <a:rPr lang="en-US" i="1" dirty="0"/>
              <a:t>The definitions of the request and response header fields in HTTP/2 remain unchanged, with a few minor exceptions: all header field names are lowercase, and the request line is now split into individual </a:t>
            </a:r>
            <a:r>
              <a:rPr lang="en-US" dirty="0"/>
              <a:t>:method</a:t>
            </a:r>
            <a:r>
              <a:rPr lang="en-US" i="1" dirty="0"/>
              <a:t>, </a:t>
            </a:r>
            <a:r>
              <a:rPr lang="en-US" dirty="0"/>
              <a:t>:scheme</a:t>
            </a:r>
            <a:r>
              <a:rPr lang="en-US" i="1" dirty="0"/>
              <a:t>, </a:t>
            </a:r>
            <a:r>
              <a:rPr lang="en-US" dirty="0"/>
              <a:t>:authority</a:t>
            </a:r>
            <a:r>
              <a:rPr lang="en-US" i="1" dirty="0"/>
              <a:t>, and </a:t>
            </a:r>
            <a:r>
              <a:rPr lang="en-US" dirty="0"/>
              <a:t>:path</a:t>
            </a:r>
            <a:r>
              <a:rPr lang="en-US" i="1" dirty="0"/>
              <a:t> pseudo-header fields.</a:t>
            </a:r>
          </a:p>
          <a:p>
            <a:pPr>
              <a:defRPr/>
            </a:pPr>
            <a:endParaRPr lang="en-US" i="1" dirty="0"/>
          </a:p>
          <a:p>
            <a:pPr>
              <a:defRPr/>
            </a:pPr>
            <a:r>
              <a:rPr lang="en-US" b="1" dirty="0"/>
              <a:t>Security and Performance of HPACK</a:t>
            </a:r>
          </a:p>
          <a:p>
            <a:pPr>
              <a:defRPr/>
            </a:pPr>
            <a:r>
              <a:rPr lang="en-US" dirty="0"/>
              <a:t>Early versions of HTTP/2 and SPDY used </a:t>
            </a:r>
            <a:r>
              <a:rPr lang="en-US" dirty="0" err="1"/>
              <a:t>zlib</a:t>
            </a:r>
            <a:r>
              <a:rPr lang="en-US" dirty="0"/>
              <a:t>, with a custom dictionary, to compress all HTTP headers, which delivered 85%–88% reduction in the size of the transferred header data, and a significant improvement in page load time latency:</a:t>
            </a:r>
          </a:p>
          <a:p>
            <a:pPr>
              <a:defRPr/>
            </a:pPr>
            <a:r>
              <a:rPr lang="en-US" dirty="0"/>
              <a:t>On the lower-bandwidth DSL link, in which the upload link is only 375 Kbps, request header compression in particular, led to significant page load time improvements for certain sites (i.e., those that issued large number of resource requests). We found a reduction of 45–1142 </a:t>
            </a:r>
            <a:r>
              <a:rPr lang="en-US" dirty="0" err="1"/>
              <a:t>ms</a:t>
            </a:r>
            <a:r>
              <a:rPr lang="en-US" dirty="0"/>
              <a:t> in page load time simply due to header compression.</a:t>
            </a:r>
          </a:p>
          <a:p>
            <a:pPr>
              <a:defRPr/>
            </a:pPr>
            <a:r>
              <a:rPr lang="en-US" dirty="0"/>
              <a:t>SPDY whitepaper, </a:t>
            </a:r>
            <a:r>
              <a:rPr lang="en-US" i="1" dirty="0"/>
              <a:t>chromium.org</a:t>
            </a:r>
            <a:endParaRPr lang="en-US" dirty="0"/>
          </a:p>
          <a:p>
            <a:pPr>
              <a:defRPr/>
            </a:pPr>
            <a:r>
              <a:rPr lang="en-US" dirty="0"/>
              <a:t>However, in the summer of 2012, a "CRIME" security attack was published against TLS and SPDY compression algorithms, which could result in session hijacking. As a result, the </a:t>
            </a:r>
            <a:r>
              <a:rPr lang="en-US" dirty="0" err="1"/>
              <a:t>zlib</a:t>
            </a:r>
            <a:r>
              <a:rPr lang="en-US" dirty="0"/>
              <a:t> compression algorithm was replaced by HPACK, which was specifically designed to: address the discovered security issues, be efficient and simple to implement correctly, and of course, enable good compression of HTTP header metadata.</a:t>
            </a:r>
          </a:p>
          <a:p>
            <a:pPr>
              <a:defRPr/>
            </a:pPr>
            <a:r>
              <a:rPr lang="en-US" dirty="0"/>
              <a:t>For full details of the HPACK compression algorithm, see </a:t>
            </a:r>
            <a:r>
              <a:rPr lang="en-US" i="1" dirty="0">
                <a:hlinkClick r:id="rId3"/>
              </a:rPr>
              <a:t>https://tools.ietf.org/html/draft-ietf-httpbis-header-compression</a:t>
            </a:r>
            <a:r>
              <a:rPr lang="en-US" dirty="0"/>
              <a:t>.</a:t>
            </a:r>
          </a:p>
          <a:p>
            <a:pPr>
              <a:defRPr/>
            </a:pPr>
            <a:endParaRPr dirty="0"/>
          </a:p>
          <a:p>
            <a:pPr>
              <a:defRPr/>
            </a:pPr>
            <a:endParaRPr dirty="0"/>
          </a:p>
        </p:txBody>
      </p:sp>
      <p:sp>
        <p:nvSpPr>
          <p:cNvPr id="40964" name="Segnaposto numero diapositiva 3">
            <a:extLst>
              <a:ext uri="{FF2B5EF4-FFF2-40B4-BE49-F238E27FC236}">
                <a16:creationId xmlns:a16="http://schemas.microsoft.com/office/drawing/2014/main" id="{7214703E-3F20-425F-83E3-A7D48C877EB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lvl1pPr>
              <a:defRPr sz="2000">
                <a:solidFill>
                  <a:srgbClr val="000000"/>
                </a:solidFill>
                <a:latin typeface="Liberation Sans" panose="020B060402020202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ACE6E4A6-B8DE-479F-8226-FD8716D4C60B}" type="slidenum">
              <a:rPr altLang="it-IT" sz="1400" smtClean="0">
                <a:latin typeface="Liberation Serif" panose="02020603050405020304" pitchFamily="18" charset="0"/>
                <a:cs typeface="DejaVu Sans" panose="020B0603030804020204" pitchFamily="34" charset="0"/>
              </a:rPr>
              <a:pPr fontAlgn="base">
                <a:spcBef>
                  <a:spcPct val="0"/>
                </a:spcBef>
                <a:spcAft>
                  <a:spcPct val="0"/>
                </a:spcAft>
              </a:pPr>
              <a:t>29</a:t>
            </a:fld>
            <a:endParaRPr altLang="it-IT" sz="1400">
              <a:latin typeface="Liberation Serif" panose="02020603050405020304" pitchFamily="18" charset="0"/>
              <a:cs typeface="DejaVu Sans" panose="020B0603030804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egnaposto immagine diapositiva 1">
            <a:extLst>
              <a:ext uri="{FF2B5EF4-FFF2-40B4-BE49-F238E27FC236}">
                <a16:creationId xmlns:a16="http://schemas.microsoft.com/office/drawing/2014/main" id="{90C12A93-BD95-41DE-ACA4-3107D9AF6FF6}"/>
              </a:ext>
            </a:extLst>
          </p:cNvPr>
          <p:cNvSpPr>
            <a:spLocks noGrp="1" noRot="1" noChangeAspect="1" noChangeArrowheads="1" noTextEdit="1"/>
          </p:cNvSpPr>
          <p:nvPr>
            <p:ph type="sldImg"/>
          </p:nvPr>
        </p:nvSpPr>
        <p:spPr/>
      </p:sp>
      <p:sp>
        <p:nvSpPr>
          <p:cNvPr id="3" name="Segnaposto note 2">
            <a:extLst>
              <a:ext uri="{FF2B5EF4-FFF2-40B4-BE49-F238E27FC236}">
                <a16:creationId xmlns:a16="http://schemas.microsoft.com/office/drawing/2014/main" id="{A1F79964-8968-4000-A5C8-D93799397FC2}"/>
              </a:ext>
            </a:extLst>
          </p:cNvPr>
          <p:cNvSpPr>
            <a:spLocks noGrp="1"/>
          </p:cNvSpPr>
          <p:nvPr>
            <p:ph type="body" idx="1"/>
          </p:nvPr>
        </p:nvSpPr>
        <p:spPr/>
        <p:txBody>
          <a:bodyPr/>
          <a:lstStyle/>
          <a:p>
            <a:pPr>
              <a:defRPr/>
            </a:pPr>
            <a:endParaRPr dirty="0"/>
          </a:p>
        </p:txBody>
      </p:sp>
      <p:sp>
        <p:nvSpPr>
          <p:cNvPr id="43012" name="Segnaposto numero diapositiva 3">
            <a:extLst>
              <a:ext uri="{FF2B5EF4-FFF2-40B4-BE49-F238E27FC236}">
                <a16:creationId xmlns:a16="http://schemas.microsoft.com/office/drawing/2014/main" id="{52263266-1BD0-4776-904C-E16C2F3F273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lvl1pPr>
              <a:defRPr sz="2000">
                <a:solidFill>
                  <a:srgbClr val="000000"/>
                </a:solidFill>
                <a:latin typeface="Liberation Sans" panose="020B060402020202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7A849513-CEA3-49CD-BF6D-0A3A82BAA9FB}" type="slidenum">
              <a:rPr altLang="it-IT" sz="1400" smtClean="0">
                <a:latin typeface="Liberation Serif" panose="02020603050405020304" pitchFamily="18" charset="0"/>
                <a:cs typeface="DejaVu Sans" panose="020B0603030804020204" pitchFamily="34" charset="0"/>
              </a:rPr>
              <a:pPr fontAlgn="base">
                <a:spcBef>
                  <a:spcPct val="0"/>
                </a:spcBef>
                <a:spcAft>
                  <a:spcPct val="0"/>
                </a:spcAft>
              </a:pPr>
              <a:t>32</a:t>
            </a:fld>
            <a:endParaRPr altLang="it-IT" sz="1400">
              <a:latin typeface="Liberation Serif" panose="02020603050405020304" pitchFamily="18" charset="0"/>
              <a:cs typeface="DejaVu Sans" panose="020B0603030804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egnaposto numero diapositiva 6">
            <a:extLst>
              <a:ext uri="{FF2B5EF4-FFF2-40B4-BE49-F238E27FC236}">
                <a16:creationId xmlns:a16="http://schemas.microsoft.com/office/drawing/2014/main" id="{5E9A0CD1-8575-47BB-8C5C-C94AA00D3ADB}"/>
              </a:ext>
            </a:extLst>
          </p:cNvPr>
          <p:cNvSpPr txBox="1">
            <a:spLocks noChangeArrowheads="1"/>
          </p:cNvSpPr>
          <p:nvPr/>
        </p:nvSpPr>
        <p:spPr bwMode="auto">
          <a:xfrm>
            <a:off x="4278313" y="10156825"/>
            <a:ext cx="3281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sz="2000">
                <a:solidFill>
                  <a:srgbClr val="000000"/>
                </a:solidFill>
                <a:latin typeface="Liberation Sans" panose="020B060402020202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a:fld id="{4CDCB0D4-8EC3-44CA-92E1-453A451F5F4D}" type="slidenum">
              <a:rPr lang="it-IT" altLang="it-IT" sz="1400">
                <a:latin typeface="Liberation Serif" panose="02020603050405020304" pitchFamily="18" charset="0"/>
                <a:cs typeface="DejaVu Sans" panose="020B0603030804020204" pitchFamily="34" charset="0"/>
              </a:rPr>
              <a:pPr algn="r" eaLnBrk="1"/>
              <a:t>36</a:t>
            </a:fld>
            <a:endParaRPr lang="it-IT" altLang="it-IT" sz="1400">
              <a:latin typeface="Liberation Serif" panose="02020603050405020304" pitchFamily="18" charset="0"/>
              <a:cs typeface="DejaVu Sans" panose="020B0603030804020204" pitchFamily="34" charset="0"/>
            </a:endParaRPr>
          </a:p>
        </p:txBody>
      </p:sp>
      <p:sp>
        <p:nvSpPr>
          <p:cNvPr id="46083" name="Segnaposto immagine diapositiva 1">
            <a:extLst>
              <a:ext uri="{FF2B5EF4-FFF2-40B4-BE49-F238E27FC236}">
                <a16:creationId xmlns:a16="http://schemas.microsoft.com/office/drawing/2014/main" id="{C8D846F7-5FFC-416D-851A-2E4B8890DA62}"/>
              </a:ext>
            </a:extLst>
          </p:cNvPr>
          <p:cNvSpPr>
            <a:spLocks noGrp="1" noRot="1" noChangeAspect="1" noTextEdit="1"/>
          </p:cNvSpPr>
          <p:nvPr>
            <p:ph type="sldImg"/>
          </p:nvPr>
        </p:nvSpPr>
        <p:spPr>
          <a:xfrm>
            <a:off x="0" y="812800"/>
            <a:ext cx="0" cy="0"/>
          </a:xfrm>
          <a:solidFill>
            <a:srgbClr val="729FCF"/>
          </a:solidFill>
          <a:ln w="25402">
            <a:solidFill>
              <a:srgbClr val="3465A4"/>
            </a:solidFill>
            <a:miter lim="800000"/>
            <a:headEnd/>
            <a:tailEnd/>
          </a:ln>
        </p:spPr>
      </p:sp>
      <p:sp>
        <p:nvSpPr>
          <p:cNvPr id="4" name="Segnaposto note 2">
            <a:extLst>
              <a:ext uri="{FF2B5EF4-FFF2-40B4-BE49-F238E27FC236}">
                <a16:creationId xmlns:a16="http://schemas.microsoft.com/office/drawing/2014/main" id="{92B666BB-DCDE-45BF-A114-9697DBF271E8}"/>
              </a:ext>
            </a:extLst>
          </p:cNvPr>
          <p:cNvSpPr txBox="1">
            <a:spLocks noGrp="1"/>
          </p:cNvSpPr>
          <p:nvPr>
            <p:ph type="body" sz="quarter" idx="1"/>
          </p:nvPr>
        </p:nvSpPr>
        <p:spPr/>
        <p:txBody>
          <a:bodyPr/>
          <a:lstStyle/>
          <a:p>
            <a:pPr marL="215999" indent="-215999" eaLnBrk="1" fontAlgn="auto">
              <a:spcBef>
                <a:spcPts val="0"/>
              </a:spcBef>
              <a:spcAft>
                <a:spcPts val="0"/>
              </a:spcAft>
              <a:defRPr/>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egnaposto numero diapositiva 6">
            <a:extLst>
              <a:ext uri="{FF2B5EF4-FFF2-40B4-BE49-F238E27FC236}">
                <a16:creationId xmlns:a16="http://schemas.microsoft.com/office/drawing/2014/main" id="{C9B8E0D6-1826-435C-8574-73CD32BB2E98}"/>
              </a:ext>
            </a:extLst>
          </p:cNvPr>
          <p:cNvSpPr txBox="1">
            <a:spLocks noChangeArrowheads="1"/>
          </p:cNvSpPr>
          <p:nvPr/>
        </p:nvSpPr>
        <p:spPr bwMode="auto">
          <a:xfrm>
            <a:off x="4278313" y="10156825"/>
            <a:ext cx="3281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sz="2000">
                <a:solidFill>
                  <a:srgbClr val="000000"/>
                </a:solidFill>
                <a:latin typeface="Liberation Sans" panose="020B060402020202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a:fld id="{476222CC-DE7D-4FA9-81B3-48EBCCBE8A55}" type="slidenum">
              <a:rPr lang="it-IT" altLang="it-IT" sz="1400">
                <a:latin typeface="Liberation Serif" panose="02020603050405020304" pitchFamily="18" charset="0"/>
                <a:cs typeface="DejaVu Sans" panose="020B0603030804020204" pitchFamily="34" charset="0"/>
              </a:rPr>
              <a:pPr algn="r" eaLnBrk="1"/>
              <a:t>37</a:t>
            </a:fld>
            <a:endParaRPr lang="it-IT" altLang="it-IT" sz="1400">
              <a:latin typeface="Liberation Serif" panose="02020603050405020304" pitchFamily="18" charset="0"/>
              <a:cs typeface="DejaVu Sans" panose="020B0603030804020204" pitchFamily="34" charset="0"/>
            </a:endParaRPr>
          </a:p>
        </p:txBody>
      </p:sp>
      <p:sp>
        <p:nvSpPr>
          <p:cNvPr id="48131" name="Segnaposto immagine diapositiva 1">
            <a:extLst>
              <a:ext uri="{FF2B5EF4-FFF2-40B4-BE49-F238E27FC236}">
                <a16:creationId xmlns:a16="http://schemas.microsoft.com/office/drawing/2014/main" id="{F5C5DFA8-A2AF-4450-A9B8-18879D62F66B}"/>
              </a:ext>
            </a:extLst>
          </p:cNvPr>
          <p:cNvSpPr>
            <a:spLocks noGrp="1" noRot="1" noChangeAspect="1" noTextEdit="1"/>
          </p:cNvSpPr>
          <p:nvPr>
            <p:ph type="sldImg"/>
          </p:nvPr>
        </p:nvSpPr>
        <p:spPr>
          <a:xfrm>
            <a:off x="0" y="812800"/>
            <a:ext cx="0" cy="0"/>
          </a:xfrm>
          <a:solidFill>
            <a:srgbClr val="729FCF"/>
          </a:solidFill>
          <a:ln w="25402">
            <a:solidFill>
              <a:srgbClr val="3465A4"/>
            </a:solidFill>
            <a:miter lim="800000"/>
            <a:headEnd/>
            <a:tailEnd/>
          </a:ln>
        </p:spPr>
      </p:sp>
      <p:sp>
        <p:nvSpPr>
          <p:cNvPr id="4" name="Segnaposto note 2">
            <a:extLst>
              <a:ext uri="{FF2B5EF4-FFF2-40B4-BE49-F238E27FC236}">
                <a16:creationId xmlns:a16="http://schemas.microsoft.com/office/drawing/2014/main" id="{0F181247-9E72-4748-86EE-BF88EC239C41}"/>
              </a:ext>
            </a:extLst>
          </p:cNvPr>
          <p:cNvSpPr txBox="1">
            <a:spLocks noGrp="1"/>
          </p:cNvSpPr>
          <p:nvPr>
            <p:ph type="body" sz="quarter" idx="1"/>
          </p:nvPr>
        </p:nvSpPr>
        <p:spPr/>
        <p:txBody>
          <a:bodyPr/>
          <a:lstStyle/>
          <a:p>
            <a:pPr marL="215999" indent="-215999" eaLnBrk="1" fontAlgn="auto">
              <a:spcBef>
                <a:spcPts val="0"/>
              </a:spcBef>
              <a:spcAft>
                <a:spcPts val="0"/>
              </a:spcAft>
              <a:defRPr/>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000" b="1" i="0" kern="1200" dirty="0">
                <a:solidFill>
                  <a:srgbClr val="000000"/>
                </a:solidFill>
                <a:effectLst/>
                <a:highlight>
                  <a:scrgbClr r="0" g="0" b="0">
                    <a:alpha val="0"/>
                  </a:scrgbClr>
                </a:highlight>
                <a:latin typeface="Liberation Sans" pitchFamily="18"/>
              </a:rPr>
              <a:t>2.3 Inadequate use of TCP</a:t>
            </a:r>
          </a:p>
          <a:p>
            <a:r>
              <a:rPr lang="en-US" sz="2000" b="0" i="0" kern="1200" dirty="0">
                <a:solidFill>
                  <a:srgbClr val="000000"/>
                </a:solidFill>
                <a:effectLst/>
                <a:highlight>
                  <a:scrgbClr r="0" g="0" b="0">
                    <a:alpha val="0"/>
                  </a:scrgbClr>
                </a:highlight>
                <a:latin typeface="Liberation Sans" pitchFamily="18"/>
              </a:rPr>
              <a:t>HTTP 1.1 has a hard time really taking full advantage of all the power and performance that TCP offers. HTTP clients and browsers have to be very creative to find solutions that decrease page load times.</a:t>
            </a:r>
          </a:p>
          <a:p>
            <a:r>
              <a:rPr lang="en-US" sz="2000" b="0" i="0" kern="1200" dirty="0">
                <a:solidFill>
                  <a:srgbClr val="000000"/>
                </a:solidFill>
                <a:effectLst/>
                <a:highlight>
                  <a:scrgbClr r="0" g="0" b="0">
                    <a:alpha val="0"/>
                  </a:scrgbClr>
                </a:highlight>
                <a:latin typeface="Liberation Sans" pitchFamily="18"/>
              </a:rPr>
              <a:t>Other attempts that have been going on in parallel over the years have also confirmed that TCP is not that easy to replace and thus we keep working on improving both TCP and the protocols on top of it.</a:t>
            </a:r>
          </a:p>
          <a:p>
            <a:r>
              <a:rPr lang="en-US" sz="2000" b="0" i="0" kern="1200" dirty="0">
                <a:solidFill>
                  <a:srgbClr val="000000"/>
                </a:solidFill>
                <a:effectLst/>
                <a:highlight>
                  <a:scrgbClr r="0" g="0" b="0">
                    <a:alpha val="0"/>
                  </a:scrgbClr>
                </a:highlight>
                <a:latin typeface="Liberation Sans" pitchFamily="18"/>
              </a:rPr>
              <a:t>Simply put, TCP can be utilized better to avoid pauses or wasted intervals that could have been used to send or receive more data. The following sections will highlight some of these shortcomings.</a:t>
            </a:r>
          </a:p>
          <a:p>
            <a:endParaRPr lang="it-IT" dirty="0"/>
          </a:p>
          <a:p>
            <a:r>
              <a:rPr lang="en-US" sz="2000" b="1" i="0" kern="1200" dirty="0">
                <a:solidFill>
                  <a:srgbClr val="000000"/>
                </a:solidFill>
                <a:effectLst/>
                <a:highlight>
                  <a:scrgbClr r="0" g="0" b="0">
                    <a:alpha val="0"/>
                  </a:scrgbClr>
                </a:highlight>
                <a:latin typeface="Liberation Sans" pitchFamily="18"/>
              </a:rPr>
              <a:t>2.4 Transfer sizes and number of objects</a:t>
            </a:r>
          </a:p>
          <a:p>
            <a:r>
              <a:rPr lang="en-US" sz="2000" b="0" i="0" kern="1200" dirty="0">
                <a:solidFill>
                  <a:srgbClr val="000000"/>
                </a:solidFill>
                <a:effectLst/>
                <a:highlight>
                  <a:scrgbClr r="0" g="0" b="0">
                    <a:alpha val="0"/>
                  </a:scrgbClr>
                </a:highlight>
                <a:latin typeface="Liberation Sans" pitchFamily="18"/>
              </a:rPr>
              <a:t>When looking at the trend for some of the most popular sites on the web today and what it takes to download their front pages, a clear pattern emerges. Over the years the amount of data that needs to be retrieved has gradually risen up to and above 1.9MB . What is more important in this context is that on average over a hundred individual resources are required to display each page.</a:t>
            </a:r>
          </a:p>
          <a:p>
            <a:r>
              <a:rPr lang="en-US" sz="2000" b="0" i="0" kern="1200" dirty="0">
                <a:solidFill>
                  <a:srgbClr val="000000"/>
                </a:solidFill>
                <a:effectLst/>
                <a:highlight>
                  <a:scrgbClr r="0" g="0" b="0">
                    <a:alpha val="0"/>
                  </a:scrgbClr>
                </a:highlight>
                <a:latin typeface="Liberation Sans" pitchFamily="18"/>
              </a:rPr>
              <a:t>As the graph below shows, the trend has been going on for a while and there is little to no indication that it will change anytime soon. It shows the growth of the total transfer size (in green) and the total number of requests used on average (in red) to serve the most popular web sites in the world, and how they have changed over the last four years.</a:t>
            </a:r>
          </a:p>
          <a:p>
            <a:endParaRPr lang="it-IT" dirty="0"/>
          </a:p>
        </p:txBody>
      </p:sp>
      <p:sp>
        <p:nvSpPr>
          <p:cNvPr id="4" name="Segnaposto numero diapositiva 3"/>
          <p:cNvSpPr>
            <a:spLocks noGrp="1"/>
          </p:cNvSpPr>
          <p:nvPr>
            <p:ph type="sldNum" sz="quarter" idx="10"/>
          </p:nvPr>
        </p:nvSpPr>
        <p:spPr/>
        <p:txBody>
          <a:bodyPr/>
          <a:lstStyle/>
          <a:p>
            <a:pPr>
              <a:defRPr/>
            </a:pPr>
            <a:fld id="{B91E202F-0935-467D-9D66-97CA495106E5}" type="slidenum">
              <a:rPr lang="it-IT" smtClean="0"/>
              <a:pPr>
                <a:defRPr/>
              </a:pPr>
              <a:t>4</a:t>
            </a:fld>
            <a:endParaRPr lang="it-IT"/>
          </a:p>
        </p:txBody>
      </p:sp>
    </p:spTree>
    <p:extLst>
      <p:ext uri="{BB962C8B-B14F-4D97-AF65-F5344CB8AC3E}">
        <p14:creationId xmlns:p14="http://schemas.microsoft.com/office/powerpoint/2010/main" val="2982687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000" b="1" i="0" kern="1200" dirty="0">
                <a:solidFill>
                  <a:srgbClr val="000000"/>
                </a:solidFill>
                <a:effectLst/>
                <a:highlight>
                  <a:scrgbClr r="0" g="0" b="0">
                    <a:alpha val="0"/>
                  </a:scrgbClr>
                </a:highlight>
                <a:latin typeface="Liberation Sans" pitchFamily="18"/>
              </a:rPr>
              <a:t>2.5 Latency kills</a:t>
            </a:r>
          </a:p>
          <a:p>
            <a:r>
              <a:rPr lang="en-US" sz="2000" b="0" i="0" kern="1200" dirty="0">
                <a:solidFill>
                  <a:srgbClr val="000000"/>
                </a:solidFill>
                <a:effectLst/>
                <a:highlight>
                  <a:scrgbClr r="0" g="0" b="0">
                    <a:alpha val="0"/>
                  </a:scrgbClr>
                </a:highlight>
                <a:latin typeface="Liberation Sans" pitchFamily="18"/>
              </a:rPr>
              <a:t>HTTP 1.1 is very latency sensitive, partly because HTTP Pipelining is still riddled with enough problems to remain switched off to a large percentage of users.</a:t>
            </a:r>
          </a:p>
          <a:p>
            <a:r>
              <a:rPr lang="en-US" sz="2000" b="0" i="0" kern="1200" dirty="0">
                <a:solidFill>
                  <a:srgbClr val="000000"/>
                </a:solidFill>
                <a:effectLst/>
                <a:highlight>
                  <a:scrgbClr r="0" g="0" b="0">
                    <a:alpha val="0"/>
                  </a:scrgbClr>
                </a:highlight>
                <a:latin typeface="Liberation Sans" pitchFamily="18"/>
              </a:rPr>
              <a:t>While we've seen a great increase in available bandwidth to people over the last few years, we have not seen the same level of improvements in reducing latency. High latency links, like many of the current mobile technologies, make it really hard to get a good and fast web experience even if you have a really high bandwidth connection.</a:t>
            </a:r>
          </a:p>
          <a:p>
            <a:r>
              <a:rPr lang="en-US" sz="2000" b="0" i="0" kern="1200" dirty="0">
                <a:solidFill>
                  <a:srgbClr val="000000"/>
                </a:solidFill>
                <a:effectLst/>
                <a:highlight>
                  <a:scrgbClr r="0" g="0" b="0">
                    <a:alpha val="0"/>
                  </a:scrgbClr>
                </a:highlight>
                <a:latin typeface="Liberation Sans" pitchFamily="18"/>
              </a:rPr>
              <a:t>Another use case that really needs low latency is certain kinds of video, like video conferencing, gaming and similar where there's not just a pre-generated stream to send out.</a:t>
            </a:r>
          </a:p>
          <a:p>
            <a:endParaRPr lang="it-IT" dirty="0"/>
          </a:p>
          <a:p>
            <a:r>
              <a:rPr lang="it-IT" sz="2000" b="0" i="0" kern="1200" dirty="0">
                <a:solidFill>
                  <a:srgbClr val="000000"/>
                </a:solidFill>
                <a:effectLst/>
                <a:highlight>
                  <a:scrgbClr r="0" g="0" b="0">
                    <a:alpha val="0"/>
                  </a:scrgbClr>
                </a:highlight>
                <a:latin typeface="Liberation Sans" pitchFamily="18"/>
              </a:rPr>
              <a:t>La </a:t>
            </a:r>
            <a:r>
              <a:rPr lang="it-IT" sz="2000" b="1" i="0" kern="1200" dirty="0">
                <a:solidFill>
                  <a:srgbClr val="000000"/>
                </a:solidFill>
                <a:effectLst/>
                <a:highlight>
                  <a:scrgbClr r="0" g="0" b="0">
                    <a:alpha val="0"/>
                  </a:scrgbClr>
                </a:highlight>
                <a:latin typeface="Liberation Sans" pitchFamily="18"/>
              </a:rPr>
              <a:t>latenza</a:t>
            </a:r>
            <a:r>
              <a:rPr lang="it-IT" sz="2000" b="0" i="0" kern="1200" dirty="0">
                <a:solidFill>
                  <a:srgbClr val="000000"/>
                </a:solidFill>
                <a:effectLst/>
                <a:highlight>
                  <a:scrgbClr r="0" g="0" b="0">
                    <a:alpha val="0"/>
                  </a:scrgbClr>
                </a:highlight>
                <a:latin typeface="Liberation Sans" pitchFamily="18"/>
              </a:rPr>
              <a:t> (o </a:t>
            </a:r>
            <a:r>
              <a:rPr lang="it-IT" sz="2000" b="1" i="0" kern="1200" dirty="0">
                <a:solidFill>
                  <a:srgbClr val="000000"/>
                </a:solidFill>
                <a:effectLst/>
                <a:highlight>
                  <a:scrgbClr r="0" g="0" b="0">
                    <a:alpha val="0"/>
                  </a:scrgbClr>
                </a:highlight>
                <a:latin typeface="Liberation Sans" pitchFamily="18"/>
              </a:rPr>
              <a:t>tempo di latenza</a:t>
            </a:r>
            <a:r>
              <a:rPr lang="it-IT" sz="2000" b="0" i="0" kern="1200" dirty="0">
                <a:solidFill>
                  <a:srgbClr val="000000"/>
                </a:solidFill>
                <a:effectLst/>
                <a:highlight>
                  <a:scrgbClr r="0" g="0" b="0">
                    <a:alpha val="0"/>
                  </a:scrgbClr>
                </a:highlight>
                <a:latin typeface="Liberation Sans" pitchFamily="18"/>
              </a:rPr>
              <a:t>, in </a:t>
            </a:r>
            <a:r>
              <a:rPr lang="it-IT" sz="2000" b="0" i="0" u="none" strike="noStrike" kern="1200" dirty="0">
                <a:solidFill>
                  <a:srgbClr val="000000"/>
                </a:solidFill>
                <a:effectLst/>
                <a:highlight>
                  <a:scrgbClr r="0" g="0" b="0">
                    <a:alpha val="0"/>
                  </a:scrgbClr>
                </a:highlight>
                <a:latin typeface="Liberation Sans" pitchFamily="18"/>
                <a:hlinkClick r:id="rId3" tooltip="Lingua inglese"/>
              </a:rPr>
              <a:t>inglese</a:t>
            </a:r>
            <a:r>
              <a:rPr lang="it-IT" sz="2000" b="0" i="0" kern="1200" dirty="0">
                <a:solidFill>
                  <a:srgbClr val="000000"/>
                </a:solidFill>
                <a:effectLst/>
                <a:highlight>
                  <a:scrgbClr r="0" g="0" b="0">
                    <a:alpha val="0"/>
                  </a:scrgbClr>
                </a:highlight>
                <a:latin typeface="Liberation Sans" pitchFamily="18"/>
              </a:rPr>
              <a:t> </a:t>
            </a:r>
            <a:r>
              <a:rPr lang="it-IT" sz="2000" b="1" i="1" kern="1200" dirty="0" err="1">
                <a:solidFill>
                  <a:srgbClr val="000000"/>
                </a:solidFill>
                <a:effectLst/>
                <a:highlight>
                  <a:scrgbClr r="0" g="0" b="0">
                    <a:alpha val="0"/>
                  </a:scrgbClr>
                </a:highlight>
                <a:latin typeface="Liberation Sans" pitchFamily="18"/>
              </a:rPr>
              <a:t>ping</a:t>
            </a:r>
            <a:r>
              <a:rPr lang="it-IT" sz="2000" b="0" i="0" kern="1200" dirty="0">
                <a:solidFill>
                  <a:srgbClr val="000000"/>
                </a:solidFill>
                <a:effectLst/>
                <a:highlight>
                  <a:scrgbClr r="0" g="0" b="0">
                    <a:alpha val="0"/>
                  </a:scrgbClr>
                </a:highlight>
                <a:latin typeface="Liberation Sans" pitchFamily="18"/>
              </a:rPr>
              <a:t>), in </a:t>
            </a:r>
            <a:r>
              <a:rPr lang="it-IT" sz="2000" b="0" i="0" u="none" strike="noStrike" kern="1200" dirty="0">
                <a:solidFill>
                  <a:srgbClr val="000000"/>
                </a:solidFill>
                <a:effectLst/>
                <a:highlight>
                  <a:scrgbClr r="0" g="0" b="0">
                    <a:alpha val="0"/>
                  </a:scrgbClr>
                </a:highlight>
                <a:latin typeface="Liberation Sans" pitchFamily="18"/>
                <a:hlinkClick r:id="rId4" tooltip="Informatica"/>
              </a:rPr>
              <a:t>informatica</a:t>
            </a:r>
            <a:r>
              <a:rPr lang="it-IT" sz="2000" b="0" i="0" kern="1200" dirty="0">
                <a:solidFill>
                  <a:srgbClr val="000000"/>
                </a:solidFill>
                <a:effectLst/>
                <a:highlight>
                  <a:scrgbClr r="0" g="0" b="0">
                    <a:alpha val="0"/>
                  </a:scrgbClr>
                </a:highlight>
                <a:latin typeface="Liberation Sans" pitchFamily="18"/>
              </a:rPr>
              <a:t>, di un sistema può essere definita come l'intervallo di tempo che intercorre fra il momento in cui arriva l'input al sistema e il momento in cui è disponibile il suo output. </a:t>
            </a:r>
          </a:p>
          <a:p>
            <a:r>
              <a:rPr lang="it-IT" sz="2000" b="0" i="0" kern="1200" dirty="0">
                <a:solidFill>
                  <a:srgbClr val="000000"/>
                </a:solidFill>
                <a:effectLst/>
                <a:highlight>
                  <a:scrgbClr r="0" g="0" b="0">
                    <a:alpha val="0"/>
                  </a:scrgbClr>
                </a:highlight>
                <a:latin typeface="Liberation Sans" pitchFamily="18"/>
              </a:rPr>
              <a:t>Il </a:t>
            </a:r>
            <a:r>
              <a:rPr lang="it-IT" sz="2000" b="1" i="1" kern="1200" dirty="0">
                <a:solidFill>
                  <a:srgbClr val="000000"/>
                </a:solidFill>
                <a:effectLst/>
                <a:highlight>
                  <a:scrgbClr r="0" g="0" b="0">
                    <a:alpha val="0"/>
                  </a:scrgbClr>
                </a:highlight>
                <a:latin typeface="Liberation Sans" pitchFamily="18"/>
              </a:rPr>
              <a:t>Round Trip Time</a:t>
            </a:r>
            <a:r>
              <a:rPr lang="it-IT" sz="2000" b="0" i="0" kern="1200" dirty="0">
                <a:solidFill>
                  <a:srgbClr val="000000"/>
                </a:solidFill>
                <a:effectLst/>
                <a:highlight>
                  <a:scrgbClr r="0" g="0" b="0">
                    <a:alpha val="0"/>
                  </a:scrgbClr>
                </a:highlight>
                <a:latin typeface="Liberation Sans" pitchFamily="18"/>
              </a:rPr>
              <a:t> o </a:t>
            </a:r>
            <a:r>
              <a:rPr lang="it-IT" sz="2000" b="1" i="1" kern="1200" dirty="0">
                <a:solidFill>
                  <a:srgbClr val="000000"/>
                </a:solidFill>
                <a:effectLst/>
                <a:highlight>
                  <a:scrgbClr r="0" g="0" b="0">
                    <a:alpha val="0"/>
                  </a:scrgbClr>
                </a:highlight>
                <a:latin typeface="Liberation Sans" pitchFamily="18"/>
              </a:rPr>
              <a:t>Round Trip Delay</a:t>
            </a:r>
            <a:r>
              <a:rPr lang="it-IT" sz="2000" b="0" i="0" kern="1200" dirty="0">
                <a:solidFill>
                  <a:srgbClr val="000000"/>
                </a:solidFill>
                <a:effectLst/>
                <a:highlight>
                  <a:scrgbClr r="0" g="0" b="0">
                    <a:alpha val="0"/>
                  </a:scrgbClr>
                </a:highlight>
                <a:latin typeface="Liberation Sans" pitchFamily="18"/>
              </a:rPr>
              <a:t> (acronimo </a:t>
            </a:r>
            <a:r>
              <a:rPr lang="it-IT" sz="2000" b="1" i="0" kern="1200" dirty="0">
                <a:solidFill>
                  <a:srgbClr val="000000"/>
                </a:solidFill>
                <a:effectLst/>
                <a:highlight>
                  <a:scrgbClr r="0" g="0" b="0">
                    <a:alpha val="0"/>
                  </a:scrgbClr>
                </a:highlight>
                <a:latin typeface="Liberation Sans" pitchFamily="18"/>
              </a:rPr>
              <a:t>RTT</a:t>
            </a:r>
            <a:r>
              <a:rPr lang="it-IT" sz="2000" b="0" i="0" kern="1200" dirty="0">
                <a:solidFill>
                  <a:srgbClr val="000000"/>
                </a:solidFill>
                <a:effectLst/>
                <a:highlight>
                  <a:scrgbClr r="0" g="0" b="0">
                    <a:alpha val="0"/>
                  </a:scrgbClr>
                </a:highlight>
                <a:latin typeface="Liberation Sans" pitchFamily="18"/>
              </a:rPr>
              <a:t>) è una misura del tempo impiegato da un </a:t>
            </a:r>
            <a:r>
              <a:rPr lang="it-IT" sz="2000" b="0" i="0" u="none" strike="noStrike" kern="1200" dirty="0">
                <a:solidFill>
                  <a:srgbClr val="000000"/>
                </a:solidFill>
                <a:effectLst/>
                <a:highlight>
                  <a:scrgbClr r="0" g="0" b="0">
                    <a:alpha val="0"/>
                  </a:scrgbClr>
                </a:highlight>
                <a:latin typeface="Liberation Sans" pitchFamily="18"/>
                <a:hlinkClick r:id="rId5" tooltip="Pacchetto (reti)"/>
              </a:rPr>
              <a:t>pacchetto</a:t>
            </a:r>
            <a:r>
              <a:rPr lang="it-IT" sz="2000" b="0" i="0" kern="1200" dirty="0">
                <a:solidFill>
                  <a:srgbClr val="000000"/>
                </a:solidFill>
                <a:effectLst/>
                <a:highlight>
                  <a:scrgbClr r="0" g="0" b="0">
                    <a:alpha val="0"/>
                  </a:scrgbClr>
                </a:highlight>
                <a:latin typeface="Liberation Sans" pitchFamily="18"/>
              </a:rPr>
              <a:t> di dimensione trascurabile per viaggiare da un computer della </a:t>
            </a:r>
            <a:r>
              <a:rPr lang="it-IT" sz="2000" b="0" i="0" u="none" strike="noStrike" kern="1200" dirty="0">
                <a:solidFill>
                  <a:srgbClr val="000000"/>
                </a:solidFill>
                <a:effectLst/>
                <a:highlight>
                  <a:scrgbClr r="0" g="0" b="0">
                    <a:alpha val="0"/>
                  </a:scrgbClr>
                </a:highlight>
                <a:latin typeface="Liberation Sans" pitchFamily="18"/>
                <a:hlinkClick r:id="rId6" tooltip="Rete informatica"/>
              </a:rPr>
              <a:t>rete</a:t>
            </a:r>
            <a:r>
              <a:rPr lang="it-IT" sz="2000" b="0" i="0" kern="1200" dirty="0">
                <a:solidFill>
                  <a:srgbClr val="000000"/>
                </a:solidFill>
                <a:effectLst/>
                <a:highlight>
                  <a:scrgbClr r="0" g="0" b="0">
                    <a:alpha val="0"/>
                  </a:scrgbClr>
                </a:highlight>
                <a:latin typeface="Liberation Sans" pitchFamily="18"/>
              </a:rPr>
              <a:t> ad un altro e tornare indietro (tipicamente, un'andata </a:t>
            </a:r>
            <a:r>
              <a:rPr lang="it-IT" sz="2000" b="0" i="0" u="none" strike="noStrike" kern="1200" dirty="0" err="1">
                <a:solidFill>
                  <a:srgbClr val="000000"/>
                </a:solidFill>
                <a:effectLst/>
                <a:highlight>
                  <a:scrgbClr r="0" g="0" b="0">
                    <a:alpha val="0"/>
                  </a:scrgbClr>
                </a:highlight>
                <a:latin typeface="Liberation Sans" pitchFamily="18"/>
                <a:hlinkClick r:id="rId7" tooltip="Sistema client/server"/>
              </a:rPr>
              <a:t>client-server</a:t>
            </a:r>
            <a:r>
              <a:rPr lang="it-IT" sz="2000" b="0" i="0" kern="1200" dirty="0">
                <a:solidFill>
                  <a:srgbClr val="000000"/>
                </a:solidFill>
                <a:effectLst/>
                <a:highlight>
                  <a:scrgbClr r="0" g="0" b="0">
                    <a:alpha val="0"/>
                  </a:scrgbClr>
                </a:highlight>
                <a:latin typeface="Liberation Sans" pitchFamily="18"/>
              </a:rPr>
              <a:t> ed il ritorno server-client). </a:t>
            </a:r>
          </a:p>
          <a:p>
            <a:r>
              <a:rPr lang="en-US" sz="2000" b="1" i="0" kern="1200" dirty="0">
                <a:solidFill>
                  <a:srgbClr val="000000"/>
                </a:solidFill>
                <a:effectLst/>
                <a:highlight>
                  <a:scrgbClr r="0" g="0" b="0">
                    <a:alpha val="0"/>
                  </a:scrgbClr>
                </a:highlight>
                <a:latin typeface="Liberation Sans" pitchFamily="18"/>
              </a:rPr>
              <a:t>Network latency</a:t>
            </a:r>
            <a:r>
              <a:rPr lang="en-US" sz="2000" b="0" i="0" kern="1200" dirty="0">
                <a:solidFill>
                  <a:srgbClr val="000000"/>
                </a:solidFill>
                <a:effectLst/>
                <a:highlight>
                  <a:scrgbClr r="0" g="0" b="0">
                    <a:alpha val="0"/>
                  </a:scrgbClr>
                </a:highlight>
                <a:latin typeface="Liberation Sans" pitchFamily="18"/>
              </a:rPr>
              <a:t> in a </a:t>
            </a:r>
            <a:r>
              <a:rPr lang="en-US" sz="2000" b="0" i="0" u="none" strike="noStrike" kern="1200" dirty="0">
                <a:solidFill>
                  <a:srgbClr val="000000"/>
                </a:solidFill>
                <a:effectLst/>
                <a:highlight>
                  <a:scrgbClr r="0" g="0" b="0">
                    <a:alpha val="0"/>
                  </a:scrgbClr>
                </a:highlight>
                <a:latin typeface="Liberation Sans" pitchFamily="18"/>
                <a:hlinkClick r:id="rId8" tooltip="Packet-switched"/>
              </a:rPr>
              <a:t>packet-switched</a:t>
            </a:r>
            <a:r>
              <a:rPr lang="en-US" sz="2000" b="0" i="0" kern="1200" dirty="0">
                <a:solidFill>
                  <a:srgbClr val="000000"/>
                </a:solidFill>
                <a:effectLst/>
                <a:highlight>
                  <a:scrgbClr r="0" g="0" b="0">
                    <a:alpha val="0"/>
                  </a:scrgbClr>
                </a:highlight>
                <a:latin typeface="Liberation Sans" pitchFamily="18"/>
              </a:rPr>
              <a:t> network is measured either </a:t>
            </a:r>
            <a:r>
              <a:rPr lang="en-US" sz="2000" b="0" i="0" u="none" strike="noStrike" kern="1200" dirty="0">
                <a:solidFill>
                  <a:srgbClr val="000000"/>
                </a:solidFill>
                <a:effectLst/>
                <a:highlight>
                  <a:scrgbClr r="0" g="0" b="0">
                    <a:alpha val="0"/>
                  </a:scrgbClr>
                </a:highlight>
                <a:latin typeface="Liberation Sans" pitchFamily="18"/>
                <a:hlinkClick r:id="rId9" tooltip="One-way delay"/>
              </a:rPr>
              <a:t>one-way</a:t>
            </a:r>
            <a:r>
              <a:rPr lang="en-US" sz="2000" b="0" i="0" kern="1200" dirty="0">
                <a:solidFill>
                  <a:srgbClr val="000000"/>
                </a:solidFill>
                <a:effectLst/>
                <a:highlight>
                  <a:scrgbClr r="0" g="0" b="0">
                    <a:alpha val="0"/>
                  </a:scrgbClr>
                </a:highlight>
                <a:latin typeface="Liberation Sans" pitchFamily="18"/>
              </a:rPr>
              <a:t> (the time from the source sending a packet to the destination receiving it), or </a:t>
            </a:r>
            <a:r>
              <a:rPr lang="en-US" sz="2000" b="0" i="0" u="none" strike="noStrike" kern="1200" dirty="0">
                <a:solidFill>
                  <a:srgbClr val="000000"/>
                </a:solidFill>
                <a:effectLst/>
                <a:highlight>
                  <a:scrgbClr r="0" g="0" b="0">
                    <a:alpha val="0"/>
                  </a:scrgbClr>
                </a:highlight>
                <a:latin typeface="Liberation Sans" pitchFamily="18"/>
                <a:hlinkClick r:id="rId10" tooltip="Round-trip delay time"/>
              </a:rPr>
              <a:t>round-trip delay time</a:t>
            </a:r>
            <a:r>
              <a:rPr lang="en-US" sz="2000" b="0" i="0" kern="1200" dirty="0">
                <a:solidFill>
                  <a:srgbClr val="000000"/>
                </a:solidFill>
                <a:effectLst/>
                <a:highlight>
                  <a:scrgbClr r="0" g="0" b="0">
                    <a:alpha val="0"/>
                  </a:scrgbClr>
                </a:highlight>
                <a:latin typeface="Liberation Sans" pitchFamily="18"/>
              </a:rPr>
              <a:t> (the one-way latency from source to destination plus the one-way latency from the destination back to the source). Round-trip latency is more often quoted, because it can be measured from a single point.</a:t>
            </a:r>
            <a:endParaRPr lang="it-IT" dirty="0"/>
          </a:p>
        </p:txBody>
      </p:sp>
      <p:sp>
        <p:nvSpPr>
          <p:cNvPr id="4" name="Segnaposto numero diapositiva 3"/>
          <p:cNvSpPr>
            <a:spLocks noGrp="1"/>
          </p:cNvSpPr>
          <p:nvPr>
            <p:ph type="sldNum" sz="quarter" idx="10"/>
          </p:nvPr>
        </p:nvSpPr>
        <p:spPr/>
        <p:txBody>
          <a:bodyPr/>
          <a:lstStyle/>
          <a:p>
            <a:pPr>
              <a:defRPr/>
            </a:pPr>
            <a:fld id="{B91E202F-0935-467D-9D66-97CA495106E5}" type="slidenum">
              <a:rPr lang="it-IT" smtClean="0"/>
              <a:pPr>
                <a:defRPr/>
              </a:pPr>
              <a:t>5</a:t>
            </a:fld>
            <a:endParaRPr lang="it-IT"/>
          </a:p>
        </p:txBody>
      </p:sp>
    </p:spTree>
    <p:extLst>
      <p:ext uri="{BB962C8B-B14F-4D97-AF65-F5344CB8AC3E}">
        <p14:creationId xmlns:p14="http://schemas.microsoft.com/office/powerpoint/2010/main" val="252213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rgbClr val="000000"/>
                </a:solidFill>
                <a:effectLst/>
                <a:highlight>
                  <a:scrgbClr r="0" g="0" b="0">
                    <a:alpha val="0"/>
                  </a:scrgbClr>
                </a:highlight>
                <a:latin typeface="Liberation Sans" pitchFamily="18"/>
              </a:rPr>
              <a:t>In HTTP 1.1, all connections are considered persistent unless declared otherwise.</a:t>
            </a:r>
            <a:r>
              <a:rPr lang="en-US" sz="2000" b="0" i="0" u="none" strike="noStrike" kern="1200" baseline="30000" dirty="0">
                <a:solidFill>
                  <a:srgbClr val="000000"/>
                </a:solidFill>
                <a:effectLst/>
                <a:highlight>
                  <a:scrgbClr r="0" g="0" b="0">
                    <a:alpha val="0"/>
                  </a:scrgbClr>
                </a:highlight>
                <a:latin typeface="Liberation Sans" pitchFamily="18"/>
                <a:hlinkClick r:id="rId3"/>
              </a:rPr>
              <a:t>[1]</a:t>
            </a:r>
            <a:r>
              <a:rPr lang="en-US" sz="2000" b="0" i="0" kern="1200" dirty="0">
                <a:solidFill>
                  <a:srgbClr val="000000"/>
                </a:solidFill>
                <a:effectLst/>
                <a:highlight>
                  <a:scrgbClr r="0" g="0" b="0">
                    <a:alpha val="0"/>
                  </a:scrgbClr>
                </a:highlight>
                <a:latin typeface="Liberation Sans" pitchFamily="18"/>
              </a:rPr>
              <a:t> The HTTP persistent connections do not use separate keepalive messages, they just allow multiple requests to use a single connection. However, the default connection timeout of Apache </a:t>
            </a:r>
            <a:r>
              <a:rPr lang="en-US" sz="2000" b="0" i="0" kern="1200" dirty="0" err="1">
                <a:solidFill>
                  <a:srgbClr val="000000"/>
                </a:solidFill>
                <a:effectLst/>
                <a:highlight>
                  <a:scrgbClr r="0" g="0" b="0">
                    <a:alpha val="0"/>
                  </a:scrgbClr>
                </a:highlight>
                <a:latin typeface="Liberation Sans" pitchFamily="18"/>
              </a:rPr>
              <a:t>httpd</a:t>
            </a:r>
            <a:r>
              <a:rPr lang="en-US" sz="2000" b="0" i="0" kern="1200" dirty="0">
                <a:solidFill>
                  <a:srgbClr val="000000"/>
                </a:solidFill>
                <a:effectLst/>
                <a:highlight>
                  <a:scrgbClr r="0" g="0" b="0">
                    <a:alpha val="0"/>
                  </a:scrgbClr>
                </a:highlight>
                <a:latin typeface="Liberation Sans" pitchFamily="18"/>
              </a:rPr>
              <a:t> 1.3 and 2.0 is as little as 15 seconds</a:t>
            </a:r>
            <a:r>
              <a:rPr lang="en-US" sz="2000" b="0" i="0" u="none" strike="noStrike" kern="1200" baseline="30000" dirty="0">
                <a:solidFill>
                  <a:srgbClr val="000000"/>
                </a:solidFill>
                <a:effectLst/>
                <a:highlight>
                  <a:scrgbClr r="0" g="0" b="0">
                    <a:alpha val="0"/>
                  </a:scrgbClr>
                </a:highlight>
                <a:latin typeface="Liberation Sans" pitchFamily="18"/>
                <a:hlinkClick r:id="rId4"/>
              </a:rPr>
              <a:t>[2]</a:t>
            </a:r>
            <a:r>
              <a:rPr lang="en-US" sz="2000" b="0" i="0" u="none" strike="noStrike" kern="1200" baseline="30000" dirty="0">
                <a:solidFill>
                  <a:srgbClr val="000000"/>
                </a:solidFill>
                <a:effectLst/>
                <a:highlight>
                  <a:scrgbClr r="0" g="0" b="0">
                    <a:alpha val="0"/>
                  </a:scrgbClr>
                </a:highlight>
                <a:latin typeface="Liberation Sans" pitchFamily="18"/>
                <a:hlinkClick r:id="rId5"/>
              </a:rPr>
              <a:t>[3]</a:t>
            </a:r>
            <a:r>
              <a:rPr lang="en-US" sz="2000" b="0" i="0" kern="1200" dirty="0">
                <a:solidFill>
                  <a:srgbClr val="000000"/>
                </a:solidFill>
                <a:effectLst/>
                <a:highlight>
                  <a:scrgbClr r="0" g="0" b="0">
                    <a:alpha val="0"/>
                  </a:scrgbClr>
                </a:highlight>
                <a:latin typeface="Liberation Sans" pitchFamily="18"/>
              </a:rPr>
              <a:t> and just 5 seconds for Apache </a:t>
            </a:r>
            <a:r>
              <a:rPr lang="en-US" sz="2000" b="0" i="0" kern="1200" dirty="0" err="1">
                <a:solidFill>
                  <a:srgbClr val="000000"/>
                </a:solidFill>
                <a:effectLst/>
                <a:highlight>
                  <a:scrgbClr r="0" g="0" b="0">
                    <a:alpha val="0"/>
                  </a:scrgbClr>
                </a:highlight>
                <a:latin typeface="Liberation Sans" pitchFamily="18"/>
              </a:rPr>
              <a:t>httpd</a:t>
            </a:r>
            <a:r>
              <a:rPr lang="en-US" sz="2000" b="0" i="0" kern="1200" dirty="0">
                <a:solidFill>
                  <a:srgbClr val="000000"/>
                </a:solidFill>
                <a:effectLst/>
                <a:highlight>
                  <a:scrgbClr r="0" g="0" b="0">
                    <a:alpha val="0"/>
                  </a:scrgbClr>
                </a:highlight>
                <a:latin typeface="Liberation Sans" pitchFamily="18"/>
              </a:rPr>
              <a:t> 2.2 and above.</a:t>
            </a:r>
            <a:r>
              <a:rPr lang="en-US" sz="2000" b="0" i="0" u="none" strike="noStrike" kern="1200" baseline="30000" dirty="0">
                <a:solidFill>
                  <a:srgbClr val="000000"/>
                </a:solidFill>
                <a:effectLst/>
                <a:highlight>
                  <a:scrgbClr r="0" g="0" b="0">
                    <a:alpha val="0"/>
                  </a:scrgbClr>
                </a:highlight>
                <a:latin typeface="Liberation Sans" pitchFamily="18"/>
                <a:hlinkClick r:id="rId6"/>
              </a:rPr>
              <a:t>[4]</a:t>
            </a:r>
            <a:r>
              <a:rPr lang="en-US" sz="2000" b="0" i="0" u="none" strike="noStrike" kern="1200" baseline="30000" dirty="0">
                <a:solidFill>
                  <a:srgbClr val="000000"/>
                </a:solidFill>
                <a:effectLst/>
                <a:highlight>
                  <a:scrgbClr r="0" g="0" b="0">
                    <a:alpha val="0"/>
                  </a:scrgbClr>
                </a:highlight>
                <a:latin typeface="Liberation Sans" pitchFamily="18"/>
                <a:hlinkClick r:id="rId7"/>
              </a:rPr>
              <a:t>[5]</a:t>
            </a:r>
            <a:r>
              <a:rPr lang="en-US" sz="2000" b="0" i="0" kern="1200" dirty="0">
                <a:solidFill>
                  <a:srgbClr val="000000"/>
                </a:solidFill>
                <a:effectLst/>
                <a:highlight>
                  <a:scrgbClr r="0" g="0" b="0">
                    <a:alpha val="0"/>
                  </a:scrgbClr>
                </a:highlight>
                <a:latin typeface="Liberation Sans" pitchFamily="18"/>
              </a:rPr>
              <a:t> The advantage of a short timeout is the ability to deliver multiple components of a web page quickly while not consuming resources to run multiple server processes or threads for too long.</a:t>
            </a:r>
            <a:r>
              <a:rPr lang="en-US" sz="2000" b="0" i="0" u="none" strike="noStrike" kern="1200" baseline="30000" dirty="0">
                <a:solidFill>
                  <a:srgbClr val="000000"/>
                </a:solidFill>
                <a:effectLst/>
                <a:highlight>
                  <a:scrgbClr r="0" g="0" b="0">
                    <a:alpha val="0"/>
                  </a:scrgbClr>
                </a:highlight>
                <a:latin typeface="Liberation Sans" pitchFamily="18"/>
                <a:hlinkClick r:id="rId8"/>
              </a:rPr>
              <a:t>[6]</a:t>
            </a:r>
            <a:endParaRPr lang="en-US" sz="2000" b="0" i="0" kern="1200" dirty="0">
              <a:solidFill>
                <a:srgbClr val="000000"/>
              </a:solidFill>
              <a:effectLst/>
              <a:highlight>
                <a:scrgbClr r="0" g="0" b="0">
                  <a:alpha val="0"/>
                </a:scrgbClr>
              </a:highlight>
              <a:latin typeface="Liberation Sans" pitchFamily="18"/>
            </a:endParaRPr>
          </a:p>
          <a:p>
            <a:r>
              <a:rPr lang="en-US" sz="2000" b="1" i="0" kern="1200" dirty="0">
                <a:solidFill>
                  <a:srgbClr val="000000"/>
                </a:solidFill>
                <a:effectLst/>
                <a:highlight>
                  <a:scrgbClr r="0" g="0" b="0">
                    <a:alpha val="0"/>
                  </a:scrgbClr>
                </a:highlight>
                <a:latin typeface="Liberation Sans" pitchFamily="18"/>
              </a:rPr>
              <a:t>Keepalive with Chunked Transfer Coding</a:t>
            </a:r>
            <a:r>
              <a:rPr lang="en-US" sz="2000" b="0" i="0" kern="1200" dirty="0">
                <a:solidFill>
                  <a:srgbClr val="000000"/>
                </a:solidFill>
                <a:effectLst/>
                <a:highlight>
                  <a:scrgbClr r="0" g="0" b="0">
                    <a:alpha val="0"/>
                  </a:scrgbClr>
                </a:highlight>
                <a:latin typeface="Liberation Sans" pitchFamily="18"/>
              </a:rPr>
              <a:t>[</a:t>
            </a:r>
            <a:r>
              <a:rPr lang="en-US" sz="2000" b="0" i="0" u="none" strike="noStrike" kern="1200" dirty="0">
                <a:solidFill>
                  <a:srgbClr val="000000"/>
                </a:solidFill>
                <a:effectLst/>
                <a:highlight>
                  <a:scrgbClr r="0" g="0" b="0">
                    <a:alpha val="0"/>
                  </a:scrgbClr>
                </a:highlight>
                <a:latin typeface="Liberation Sans" pitchFamily="18"/>
                <a:hlinkClick r:id="rId9" tooltip="Edit section: Keepalive with Chunked Transfer Coding"/>
              </a:rPr>
              <a:t>edit</a:t>
            </a:r>
            <a:r>
              <a:rPr lang="en-US" sz="2000" b="0" i="0" kern="1200" dirty="0">
                <a:solidFill>
                  <a:srgbClr val="000000"/>
                </a:solidFill>
                <a:effectLst/>
                <a:highlight>
                  <a:scrgbClr r="0" g="0" b="0">
                    <a:alpha val="0"/>
                  </a:scrgbClr>
                </a:highlight>
                <a:latin typeface="Liberation Sans" pitchFamily="18"/>
              </a:rPr>
              <a:t>]</a:t>
            </a:r>
            <a:endParaRPr lang="en-US" sz="2000" b="1" i="0" kern="1200" dirty="0">
              <a:solidFill>
                <a:srgbClr val="000000"/>
              </a:solidFill>
              <a:effectLst/>
              <a:highlight>
                <a:scrgbClr r="0" g="0" b="0">
                  <a:alpha val="0"/>
                </a:scrgbClr>
              </a:highlight>
              <a:latin typeface="Liberation Sans" pitchFamily="18"/>
            </a:endParaRPr>
          </a:p>
          <a:p>
            <a:r>
              <a:rPr lang="en-US" sz="2000" b="0" i="0" kern="1200" dirty="0">
                <a:solidFill>
                  <a:srgbClr val="000000"/>
                </a:solidFill>
                <a:effectLst/>
                <a:highlight>
                  <a:scrgbClr r="0" g="0" b="0">
                    <a:alpha val="0"/>
                  </a:scrgbClr>
                </a:highlight>
                <a:latin typeface="Liberation Sans" pitchFamily="18"/>
              </a:rPr>
              <a:t>Keepalive makes it difficult for the client to determine where one response ends and the next response begins, particularly during pipelined HTTP operation.</a:t>
            </a:r>
            <a:r>
              <a:rPr lang="en-US" sz="2000" b="0" i="0" u="none" strike="noStrike" kern="1200" baseline="30000" dirty="0">
                <a:solidFill>
                  <a:srgbClr val="000000"/>
                </a:solidFill>
                <a:effectLst/>
                <a:highlight>
                  <a:scrgbClr r="0" g="0" b="0">
                    <a:alpha val="0"/>
                  </a:scrgbClr>
                </a:highlight>
                <a:latin typeface="Liberation Sans" pitchFamily="18"/>
                <a:hlinkClick r:id="rId10"/>
              </a:rPr>
              <a:t>[7]</a:t>
            </a:r>
            <a:r>
              <a:rPr lang="en-US" sz="2000" b="0" i="0" kern="1200" dirty="0">
                <a:solidFill>
                  <a:srgbClr val="000000"/>
                </a:solidFill>
                <a:effectLst/>
                <a:highlight>
                  <a:scrgbClr r="0" g="0" b="0">
                    <a:alpha val="0"/>
                  </a:scrgbClr>
                </a:highlight>
                <a:latin typeface="Liberation Sans" pitchFamily="18"/>
              </a:rPr>
              <a:t> This is a serious problem when Content-Length cannot be used due to streaming.</a:t>
            </a:r>
            <a:r>
              <a:rPr lang="en-US" sz="2000" b="0" i="0" u="none" strike="noStrike" kern="1200" baseline="30000" dirty="0">
                <a:solidFill>
                  <a:srgbClr val="000000"/>
                </a:solidFill>
                <a:effectLst/>
                <a:highlight>
                  <a:scrgbClr r="0" g="0" b="0">
                    <a:alpha val="0"/>
                  </a:scrgbClr>
                </a:highlight>
                <a:latin typeface="Liberation Sans" pitchFamily="18"/>
                <a:hlinkClick r:id="rId11"/>
              </a:rPr>
              <a:t>[8]</a:t>
            </a:r>
            <a:r>
              <a:rPr lang="en-US" sz="2000" b="0" i="0" kern="1200" dirty="0">
                <a:solidFill>
                  <a:srgbClr val="000000"/>
                </a:solidFill>
                <a:effectLst/>
                <a:highlight>
                  <a:scrgbClr r="0" g="0" b="0">
                    <a:alpha val="0"/>
                  </a:scrgbClr>
                </a:highlight>
                <a:latin typeface="Liberation Sans" pitchFamily="18"/>
              </a:rPr>
              <a:t> To solve this problem, HTTP 1.1 introduced a chunked transfer coding that defines a last-chunk bit.</a:t>
            </a:r>
            <a:r>
              <a:rPr lang="en-US" sz="2000" b="0" i="0" u="none" strike="noStrike" kern="1200" baseline="30000" dirty="0">
                <a:solidFill>
                  <a:srgbClr val="000000"/>
                </a:solidFill>
                <a:effectLst/>
                <a:highlight>
                  <a:scrgbClr r="0" g="0" b="0">
                    <a:alpha val="0"/>
                  </a:scrgbClr>
                </a:highlight>
                <a:latin typeface="Liberation Sans" pitchFamily="18"/>
                <a:hlinkClick r:id="rId12"/>
              </a:rPr>
              <a:t>[9]</a:t>
            </a:r>
            <a:r>
              <a:rPr lang="en-US" sz="2000" b="0" i="0" kern="1200" dirty="0">
                <a:solidFill>
                  <a:srgbClr val="000000"/>
                </a:solidFill>
                <a:effectLst/>
                <a:highlight>
                  <a:scrgbClr r="0" g="0" b="0">
                    <a:alpha val="0"/>
                  </a:scrgbClr>
                </a:highlight>
                <a:latin typeface="Liberation Sans" pitchFamily="18"/>
              </a:rPr>
              <a:t> The last-chunk bit is set at the end of each response so that the client knows where the next response begins.</a:t>
            </a:r>
          </a:p>
          <a:p>
            <a:endParaRPr lang="it-IT" dirty="0"/>
          </a:p>
        </p:txBody>
      </p:sp>
      <p:sp>
        <p:nvSpPr>
          <p:cNvPr id="4" name="Slide Number Placeholder 3"/>
          <p:cNvSpPr>
            <a:spLocks noGrp="1"/>
          </p:cNvSpPr>
          <p:nvPr>
            <p:ph type="sldNum" sz="quarter" idx="10"/>
          </p:nvPr>
        </p:nvSpPr>
        <p:spPr/>
        <p:txBody>
          <a:bodyPr/>
          <a:lstStyle/>
          <a:p>
            <a:pPr>
              <a:defRPr/>
            </a:pPr>
            <a:fld id="{B91E202F-0935-467D-9D66-97CA495106E5}" type="slidenum">
              <a:rPr lang="it-IT" smtClean="0"/>
              <a:pPr>
                <a:defRPr/>
              </a:pPr>
              <a:t>6</a:t>
            </a:fld>
            <a:endParaRPr lang="it-IT"/>
          </a:p>
        </p:txBody>
      </p:sp>
    </p:spTree>
    <p:extLst>
      <p:ext uri="{BB962C8B-B14F-4D97-AF65-F5344CB8AC3E}">
        <p14:creationId xmlns:p14="http://schemas.microsoft.com/office/powerpoint/2010/main" val="704090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000" b="1" i="0" kern="1200" dirty="0">
                <a:solidFill>
                  <a:srgbClr val="000000"/>
                </a:solidFill>
                <a:effectLst/>
                <a:highlight>
                  <a:scrgbClr r="0" g="0" b="0">
                    <a:alpha val="0"/>
                  </a:scrgbClr>
                </a:highlight>
                <a:latin typeface="Liberation Sans" pitchFamily="18"/>
              </a:rPr>
              <a:t>2.6. Head of line blocking</a:t>
            </a:r>
          </a:p>
          <a:p>
            <a:r>
              <a:rPr lang="en-US" sz="2000" b="0" i="0" kern="1200" dirty="0">
                <a:solidFill>
                  <a:srgbClr val="000000"/>
                </a:solidFill>
                <a:effectLst/>
                <a:highlight>
                  <a:scrgbClr r="0" g="0" b="0">
                    <a:alpha val="0"/>
                  </a:scrgbClr>
                </a:highlight>
                <a:latin typeface="Liberation Sans" pitchFamily="18"/>
              </a:rPr>
              <a:t>HTTP Pipelining is a way to send another request while waiting for the response to a previous request. It is very similar to queuing at a counter at the bank or in a super market. You just don't know if the person in front of you is a quick customer or that annoying one that will take forever before he/she is done: head of line blocking.</a:t>
            </a:r>
          </a:p>
          <a:p>
            <a:r>
              <a:rPr lang="en-US" sz="2000" b="0" i="0" kern="1200" dirty="0">
                <a:solidFill>
                  <a:srgbClr val="000000"/>
                </a:solidFill>
                <a:effectLst/>
                <a:highlight>
                  <a:scrgbClr r="0" g="0" b="0">
                    <a:alpha val="0"/>
                  </a:scrgbClr>
                </a:highlight>
                <a:latin typeface="Liberation Sans" pitchFamily="18"/>
              </a:rPr>
              <a:t>Sure you can be careful about line picking so that you pick the one you really believe is the correct one, and at times you can even start a new line of your own but in the end you can't avoid making a decision and once it is made you cannot switch lines.</a:t>
            </a:r>
          </a:p>
          <a:p>
            <a:r>
              <a:rPr lang="en-US" sz="2000" b="0" i="0" kern="1200" dirty="0">
                <a:solidFill>
                  <a:srgbClr val="000000"/>
                </a:solidFill>
                <a:effectLst/>
                <a:highlight>
                  <a:scrgbClr r="0" g="0" b="0">
                    <a:alpha val="0"/>
                  </a:scrgbClr>
                </a:highlight>
                <a:latin typeface="Liberation Sans" pitchFamily="18"/>
              </a:rPr>
              <a:t>Creating a new line is also associated with a performance and resource penalty so that's not scalable beyond a smaller number of lines. There's just no perfect solution to this.</a:t>
            </a:r>
          </a:p>
          <a:p>
            <a:r>
              <a:rPr lang="en-US" sz="2000" b="0" i="0" kern="1200" dirty="0">
                <a:solidFill>
                  <a:srgbClr val="000000"/>
                </a:solidFill>
                <a:effectLst/>
                <a:highlight>
                  <a:scrgbClr r="0" g="0" b="0">
                    <a:alpha val="0"/>
                  </a:scrgbClr>
                </a:highlight>
                <a:latin typeface="Liberation Sans" pitchFamily="18"/>
              </a:rPr>
              <a:t>Even today, 2015, most desktop web browsers ship with HTTP pipelining disabled by default.</a:t>
            </a:r>
          </a:p>
          <a:p>
            <a:endParaRPr lang="it-IT" dirty="0"/>
          </a:p>
        </p:txBody>
      </p:sp>
      <p:sp>
        <p:nvSpPr>
          <p:cNvPr id="4" name="Segnaposto numero diapositiva 3"/>
          <p:cNvSpPr>
            <a:spLocks noGrp="1"/>
          </p:cNvSpPr>
          <p:nvPr>
            <p:ph type="sldNum" sz="quarter" idx="10"/>
          </p:nvPr>
        </p:nvSpPr>
        <p:spPr/>
        <p:txBody>
          <a:bodyPr/>
          <a:lstStyle/>
          <a:p>
            <a:pPr>
              <a:defRPr/>
            </a:pPr>
            <a:fld id="{B91E202F-0935-467D-9D66-97CA495106E5}" type="slidenum">
              <a:rPr lang="it-IT" smtClean="0"/>
              <a:pPr>
                <a:defRPr/>
              </a:pPr>
              <a:t>7</a:t>
            </a:fld>
            <a:endParaRPr lang="it-IT"/>
          </a:p>
        </p:txBody>
      </p:sp>
    </p:spTree>
    <p:extLst>
      <p:ext uri="{BB962C8B-B14F-4D97-AF65-F5344CB8AC3E}">
        <p14:creationId xmlns:p14="http://schemas.microsoft.com/office/powerpoint/2010/main" val="2309796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i="0" kern="1200" dirty="0">
                <a:solidFill>
                  <a:srgbClr val="000000"/>
                </a:solidFill>
                <a:effectLst/>
                <a:highlight>
                  <a:scrgbClr r="0" g="0" b="0">
                    <a:alpha val="0"/>
                  </a:scrgbClr>
                </a:highlight>
                <a:latin typeface="Liberation Sans" pitchFamily="18"/>
              </a:rPr>
              <a:t>3.1 </a:t>
            </a:r>
            <a:r>
              <a:rPr lang="en-US" sz="2000" b="1" i="0" kern="1200" dirty="0" err="1">
                <a:solidFill>
                  <a:srgbClr val="000000"/>
                </a:solidFill>
                <a:effectLst/>
                <a:highlight>
                  <a:scrgbClr r="0" g="0" b="0">
                    <a:alpha val="0"/>
                  </a:scrgbClr>
                </a:highlight>
                <a:latin typeface="Liberation Sans" pitchFamily="18"/>
              </a:rPr>
              <a:t>Spriting</a:t>
            </a:r>
            <a:endParaRPr lang="en-US" sz="2000" b="1" i="0" kern="1200" dirty="0">
              <a:solidFill>
                <a:srgbClr val="000000"/>
              </a:solidFill>
              <a:effectLst/>
              <a:highlight>
                <a:scrgbClr r="0" g="0" b="0">
                  <a:alpha val="0"/>
                </a:scrgbClr>
              </a:highlight>
              <a:latin typeface="Liberation Sans" pitchFamily="18"/>
            </a:endParaRPr>
          </a:p>
          <a:p>
            <a:r>
              <a:rPr lang="en-US" sz="2000" b="0" i="0" kern="1200" dirty="0" err="1">
                <a:solidFill>
                  <a:srgbClr val="000000"/>
                </a:solidFill>
                <a:effectLst/>
                <a:highlight>
                  <a:scrgbClr r="0" g="0" b="0">
                    <a:alpha val="0"/>
                  </a:scrgbClr>
                </a:highlight>
                <a:latin typeface="Liberation Sans" pitchFamily="18"/>
              </a:rPr>
              <a:t>Spriting</a:t>
            </a:r>
            <a:r>
              <a:rPr lang="en-US" sz="2000" b="0" i="0" kern="1200" dirty="0">
                <a:solidFill>
                  <a:srgbClr val="000000"/>
                </a:solidFill>
                <a:effectLst/>
                <a:highlight>
                  <a:scrgbClr r="0" g="0" b="0">
                    <a:alpha val="0"/>
                  </a:scrgbClr>
                </a:highlight>
                <a:latin typeface="Liberation Sans" pitchFamily="18"/>
              </a:rPr>
              <a:t> is the term often used to describe when you put a lot of small images together into a single large image. Then you use </a:t>
            </a:r>
            <a:r>
              <a:rPr lang="en-US" sz="2000" b="0" i="0" kern="1200" dirty="0" err="1">
                <a:solidFill>
                  <a:srgbClr val="000000"/>
                </a:solidFill>
                <a:effectLst/>
                <a:highlight>
                  <a:scrgbClr r="0" g="0" b="0">
                    <a:alpha val="0"/>
                  </a:scrgbClr>
                </a:highlight>
                <a:latin typeface="Liberation Sans" pitchFamily="18"/>
              </a:rPr>
              <a:t>javascript</a:t>
            </a:r>
            <a:r>
              <a:rPr lang="en-US" sz="2000" b="0" i="0" kern="1200" dirty="0">
                <a:solidFill>
                  <a:srgbClr val="000000"/>
                </a:solidFill>
                <a:effectLst/>
                <a:highlight>
                  <a:scrgbClr r="0" g="0" b="0">
                    <a:alpha val="0"/>
                  </a:scrgbClr>
                </a:highlight>
                <a:latin typeface="Liberation Sans" pitchFamily="18"/>
              </a:rPr>
              <a:t> or CSS to “cut out” pieces of that big image to show smaller individual ones.</a:t>
            </a:r>
          </a:p>
          <a:p>
            <a:r>
              <a:rPr lang="en-US" sz="2000" b="0" i="0" kern="1200" dirty="0">
                <a:solidFill>
                  <a:srgbClr val="000000"/>
                </a:solidFill>
                <a:effectLst/>
                <a:highlight>
                  <a:scrgbClr r="0" g="0" b="0">
                    <a:alpha val="0"/>
                  </a:scrgbClr>
                </a:highlight>
                <a:latin typeface="Liberation Sans" pitchFamily="18"/>
              </a:rPr>
              <a:t>A site would use this trick for speed. Getting a single big image is much faster in HTTP 1.1 than getting a 100 smaller individual ones.</a:t>
            </a:r>
          </a:p>
          <a:p>
            <a:r>
              <a:rPr lang="en-US" sz="2000" b="0" i="0" kern="1200" dirty="0">
                <a:solidFill>
                  <a:srgbClr val="000000"/>
                </a:solidFill>
                <a:effectLst/>
                <a:highlight>
                  <a:scrgbClr r="0" g="0" b="0">
                    <a:alpha val="0"/>
                  </a:scrgbClr>
                </a:highlight>
                <a:latin typeface="Liberation Sans" pitchFamily="18"/>
              </a:rPr>
              <a:t>Of course this has its downsides for the pages of the site that only want to show one or two of the small pictures and similar. It also makes all pictures get evicted from the cache at the same time instead of possibly letting the most commonly used ones remain.</a:t>
            </a:r>
          </a:p>
          <a:p>
            <a:r>
              <a:rPr lang="en-US" sz="2000" b="1" i="0" kern="1200" dirty="0">
                <a:solidFill>
                  <a:srgbClr val="000000"/>
                </a:solidFill>
                <a:effectLst/>
                <a:highlight>
                  <a:scrgbClr r="0" g="0" b="0">
                    <a:alpha val="0"/>
                  </a:scrgbClr>
                </a:highlight>
                <a:latin typeface="Liberation Sans" pitchFamily="18"/>
              </a:rPr>
              <a:t>3.2 </a:t>
            </a:r>
            <a:r>
              <a:rPr lang="en-US" sz="2000" b="1" i="0" kern="1200" dirty="0" err="1">
                <a:solidFill>
                  <a:srgbClr val="000000"/>
                </a:solidFill>
                <a:effectLst/>
                <a:highlight>
                  <a:scrgbClr r="0" g="0" b="0">
                    <a:alpha val="0"/>
                  </a:scrgbClr>
                </a:highlight>
                <a:latin typeface="Liberation Sans" pitchFamily="18"/>
              </a:rPr>
              <a:t>Inlining</a:t>
            </a:r>
            <a:endParaRPr lang="en-US" sz="2000" b="1" i="0" kern="1200" dirty="0">
              <a:solidFill>
                <a:srgbClr val="000000"/>
              </a:solidFill>
              <a:effectLst/>
              <a:highlight>
                <a:scrgbClr r="0" g="0" b="0">
                  <a:alpha val="0"/>
                </a:scrgbClr>
              </a:highlight>
              <a:latin typeface="Liberation Sans" pitchFamily="18"/>
            </a:endParaRPr>
          </a:p>
          <a:p>
            <a:r>
              <a:rPr lang="en-US" sz="2000" b="0" i="0" kern="1200" dirty="0" err="1">
                <a:solidFill>
                  <a:srgbClr val="000000"/>
                </a:solidFill>
                <a:effectLst/>
                <a:highlight>
                  <a:scrgbClr r="0" g="0" b="0">
                    <a:alpha val="0"/>
                  </a:scrgbClr>
                </a:highlight>
                <a:latin typeface="Liberation Sans" pitchFamily="18"/>
              </a:rPr>
              <a:t>Inlining</a:t>
            </a:r>
            <a:r>
              <a:rPr lang="en-US" sz="2000" b="0" i="0" kern="1200" dirty="0">
                <a:solidFill>
                  <a:srgbClr val="000000"/>
                </a:solidFill>
                <a:effectLst/>
                <a:highlight>
                  <a:scrgbClr r="0" g="0" b="0">
                    <a:alpha val="0"/>
                  </a:scrgbClr>
                </a:highlight>
                <a:latin typeface="Liberation Sans" pitchFamily="18"/>
              </a:rPr>
              <a:t> is another trick to avoid sending individual images, and this is done by using data: URLs embedded in the CSS file. This has similar benefits and drawbacks as the </a:t>
            </a:r>
            <a:r>
              <a:rPr lang="en-US" sz="2000" b="0" i="0" kern="1200" dirty="0" err="1">
                <a:solidFill>
                  <a:srgbClr val="000000"/>
                </a:solidFill>
                <a:effectLst/>
                <a:highlight>
                  <a:scrgbClr r="0" g="0" b="0">
                    <a:alpha val="0"/>
                  </a:scrgbClr>
                </a:highlight>
                <a:latin typeface="Liberation Sans" pitchFamily="18"/>
              </a:rPr>
              <a:t>spriting</a:t>
            </a:r>
            <a:r>
              <a:rPr lang="en-US" sz="2000" b="0" i="0" kern="1200" dirty="0">
                <a:solidFill>
                  <a:srgbClr val="000000"/>
                </a:solidFill>
                <a:effectLst/>
                <a:highlight>
                  <a:scrgbClr r="0" g="0" b="0">
                    <a:alpha val="0"/>
                  </a:scrgbClr>
                </a:highlight>
                <a:latin typeface="Liberation Sans" pitchFamily="18"/>
              </a:rPr>
              <a:t> case.</a:t>
            </a:r>
          </a:p>
          <a:p>
            <a:r>
              <a:rPr lang="en-US" dirty="0">
                <a:highlight>
                  <a:scrgbClr r="0" g="0" b="0">
                    <a:alpha val="0"/>
                  </a:scrgbClr>
                </a:highlight>
              </a:rPr>
              <a:t>.icon1 { background: </a:t>
            </a:r>
            <a:r>
              <a:rPr lang="en-US" dirty="0" err="1">
                <a:highlight>
                  <a:scrgbClr r="0" g="0" b="0">
                    <a:alpha val="0"/>
                  </a:scrgbClr>
                </a:highlight>
              </a:rPr>
              <a:t>url</a:t>
            </a:r>
            <a:r>
              <a:rPr lang="en-US" dirty="0">
                <a:highlight>
                  <a:scrgbClr r="0" g="0" b="0">
                    <a:alpha val="0"/>
                  </a:scrgbClr>
                </a:highlight>
              </a:rPr>
              <a:t>(</a:t>
            </a:r>
            <a:r>
              <a:rPr lang="en-US" dirty="0" err="1">
                <a:highlight>
                  <a:scrgbClr r="0" g="0" b="0">
                    <a:alpha val="0"/>
                  </a:scrgbClr>
                </a:highlight>
              </a:rPr>
              <a:t>data:image</a:t>
            </a:r>
            <a:r>
              <a:rPr lang="en-US" dirty="0">
                <a:highlight>
                  <a:scrgbClr r="0" g="0" b="0">
                    <a:alpha val="0"/>
                  </a:scrgbClr>
                </a:highlight>
              </a:rPr>
              <a:t>/png;base64,&lt;data&gt;) no-repeat; } .icon2 { background: </a:t>
            </a:r>
            <a:r>
              <a:rPr lang="en-US" dirty="0" err="1">
                <a:highlight>
                  <a:scrgbClr r="0" g="0" b="0">
                    <a:alpha val="0"/>
                  </a:scrgbClr>
                </a:highlight>
              </a:rPr>
              <a:t>url</a:t>
            </a:r>
            <a:r>
              <a:rPr lang="en-US" dirty="0">
                <a:highlight>
                  <a:scrgbClr r="0" g="0" b="0">
                    <a:alpha val="0"/>
                  </a:scrgbClr>
                </a:highlight>
              </a:rPr>
              <a:t>(</a:t>
            </a:r>
            <a:r>
              <a:rPr lang="en-US" dirty="0" err="1">
                <a:highlight>
                  <a:scrgbClr r="0" g="0" b="0">
                    <a:alpha val="0"/>
                  </a:scrgbClr>
                </a:highlight>
              </a:rPr>
              <a:t>data:image</a:t>
            </a:r>
            <a:r>
              <a:rPr lang="en-US" dirty="0">
                <a:highlight>
                  <a:scrgbClr r="0" g="0" b="0">
                    <a:alpha val="0"/>
                  </a:scrgbClr>
                </a:highlight>
              </a:rPr>
              <a:t>/png;base64,&lt;data&gt;) no-repeat; } </a:t>
            </a:r>
          </a:p>
          <a:p>
            <a:r>
              <a:rPr lang="en-US" sz="2000" b="1" i="0" kern="1200" dirty="0">
                <a:solidFill>
                  <a:srgbClr val="000000"/>
                </a:solidFill>
                <a:effectLst/>
                <a:highlight>
                  <a:scrgbClr r="0" g="0" b="0">
                    <a:alpha val="0"/>
                  </a:scrgbClr>
                </a:highlight>
                <a:latin typeface="Liberation Sans" pitchFamily="18"/>
              </a:rPr>
              <a:t>3.3 Concatenation</a:t>
            </a:r>
          </a:p>
          <a:p>
            <a:r>
              <a:rPr lang="en-US" sz="2000" b="0" i="0" kern="1200" dirty="0">
                <a:solidFill>
                  <a:srgbClr val="000000"/>
                </a:solidFill>
                <a:effectLst/>
                <a:highlight>
                  <a:scrgbClr r="0" g="0" b="0">
                    <a:alpha val="0"/>
                  </a:scrgbClr>
                </a:highlight>
                <a:latin typeface="Liberation Sans" pitchFamily="18"/>
              </a:rPr>
              <a:t>A big site can end up with a lot of different </a:t>
            </a:r>
            <a:r>
              <a:rPr lang="en-US" sz="2000" b="0" i="0" kern="1200" dirty="0" err="1">
                <a:solidFill>
                  <a:srgbClr val="000000"/>
                </a:solidFill>
                <a:effectLst/>
                <a:highlight>
                  <a:scrgbClr r="0" g="0" b="0">
                    <a:alpha val="0"/>
                  </a:scrgbClr>
                </a:highlight>
                <a:latin typeface="Liberation Sans" pitchFamily="18"/>
              </a:rPr>
              <a:t>javascript</a:t>
            </a:r>
            <a:r>
              <a:rPr lang="en-US" sz="2000" b="0" i="0" kern="1200" dirty="0">
                <a:solidFill>
                  <a:srgbClr val="000000"/>
                </a:solidFill>
                <a:effectLst/>
                <a:highlight>
                  <a:scrgbClr r="0" g="0" b="0">
                    <a:alpha val="0"/>
                  </a:scrgbClr>
                </a:highlight>
                <a:latin typeface="Liberation Sans" pitchFamily="18"/>
              </a:rPr>
              <a:t> files. Front-end tools will help developers merge every one of them into a single huge lump so that the browser will get a single big one instead of dozens of smaller files. Too much data is sent when only little is needed. Too much data needs to be reloaded when a change is needed.</a:t>
            </a:r>
          </a:p>
          <a:p>
            <a:r>
              <a:rPr lang="en-US" sz="2000" b="0" i="0" kern="1200" dirty="0">
                <a:solidFill>
                  <a:srgbClr val="000000"/>
                </a:solidFill>
                <a:effectLst/>
                <a:highlight>
                  <a:scrgbClr r="0" g="0" b="0">
                    <a:alpha val="0"/>
                  </a:scrgbClr>
                </a:highlight>
                <a:latin typeface="Liberation Sans" pitchFamily="18"/>
              </a:rPr>
              <a:t>This practice is of course mostly an inconvenience to the developers involved.</a:t>
            </a:r>
          </a:p>
          <a:p>
            <a:r>
              <a:rPr lang="en-US" sz="2000" b="1" i="0" kern="1200" dirty="0">
                <a:solidFill>
                  <a:srgbClr val="000000"/>
                </a:solidFill>
                <a:effectLst/>
                <a:highlight>
                  <a:scrgbClr r="0" g="0" b="0">
                    <a:alpha val="0"/>
                  </a:scrgbClr>
                </a:highlight>
                <a:latin typeface="Liberation Sans" pitchFamily="18"/>
              </a:rPr>
              <a:t>3.4 </a:t>
            </a:r>
            <a:r>
              <a:rPr lang="en-US" sz="2000" b="1" i="0" kern="1200" dirty="0" err="1">
                <a:solidFill>
                  <a:srgbClr val="000000"/>
                </a:solidFill>
                <a:effectLst/>
                <a:highlight>
                  <a:scrgbClr r="0" g="0" b="0">
                    <a:alpha val="0"/>
                  </a:scrgbClr>
                </a:highlight>
                <a:latin typeface="Liberation Sans" pitchFamily="18"/>
              </a:rPr>
              <a:t>Sharding</a:t>
            </a:r>
            <a:endParaRPr lang="en-US" sz="2000" b="1" i="0" kern="1200" dirty="0">
              <a:solidFill>
                <a:srgbClr val="000000"/>
              </a:solidFill>
              <a:effectLst/>
              <a:highlight>
                <a:scrgbClr r="0" g="0" b="0">
                  <a:alpha val="0"/>
                </a:scrgbClr>
              </a:highlight>
              <a:latin typeface="Liberation Sans" pitchFamily="18"/>
            </a:endParaRPr>
          </a:p>
          <a:p>
            <a:r>
              <a:rPr lang="en-US" sz="2000" b="0" i="0" kern="1200" dirty="0">
                <a:solidFill>
                  <a:srgbClr val="000000"/>
                </a:solidFill>
                <a:effectLst/>
                <a:highlight>
                  <a:scrgbClr r="0" g="0" b="0">
                    <a:alpha val="0"/>
                  </a:scrgbClr>
                </a:highlight>
                <a:latin typeface="Liberation Sans" pitchFamily="18"/>
              </a:rPr>
              <a:t>The final performance trick I'll mention is often referred to as “</a:t>
            </a:r>
            <a:r>
              <a:rPr lang="en-US" sz="2000" b="0" i="0" kern="1200" dirty="0" err="1">
                <a:solidFill>
                  <a:srgbClr val="000000"/>
                </a:solidFill>
                <a:effectLst/>
                <a:highlight>
                  <a:scrgbClr r="0" g="0" b="0">
                    <a:alpha val="0"/>
                  </a:scrgbClr>
                </a:highlight>
                <a:latin typeface="Liberation Sans" pitchFamily="18"/>
              </a:rPr>
              <a:t>sharding</a:t>
            </a:r>
            <a:r>
              <a:rPr lang="en-US" sz="2000" b="0" i="0" kern="1200" dirty="0">
                <a:solidFill>
                  <a:srgbClr val="000000"/>
                </a:solidFill>
                <a:effectLst/>
                <a:highlight>
                  <a:scrgbClr r="0" g="0" b="0">
                    <a:alpha val="0"/>
                  </a:scrgbClr>
                </a:highlight>
                <a:latin typeface="Liberation Sans" pitchFamily="18"/>
              </a:rPr>
              <a:t>”. It basically means serving aspects of your service on as many different hosts as possible. At first glance this seems strange but there is sound reasoning behind it.</a:t>
            </a:r>
          </a:p>
          <a:p>
            <a:r>
              <a:rPr lang="en-US" sz="2000" b="0" i="0" kern="1200" dirty="0">
                <a:solidFill>
                  <a:srgbClr val="000000"/>
                </a:solidFill>
                <a:effectLst/>
                <a:highlight>
                  <a:scrgbClr r="0" g="0" b="0">
                    <a:alpha val="0"/>
                  </a:scrgbClr>
                </a:highlight>
                <a:latin typeface="Liberation Sans" pitchFamily="18"/>
              </a:rPr>
              <a:t>Initially the HTTP 1.1 specification stated that a client was allowed to use maximum of two TCP connections for each host. So, in order to not violate the spec clever sites simply invented new host names and – voilà - you could get more connections to your site and decreased page load times.</a:t>
            </a:r>
          </a:p>
          <a:p>
            <a:r>
              <a:rPr lang="en-US" sz="2000" b="0" i="0" kern="1200" dirty="0">
                <a:solidFill>
                  <a:srgbClr val="000000"/>
                </a:solidFill>
                <a:effectLst/>
                <a:highlight>
                  <a:scrgbClr r="0" g="0" b="0">
                    <a:alpha val="0"/>
                  </a:scrgbClr>
                </a:highlight>
                <a:latin typeface="Liberation Sans" pitchFamily="18"/>
              </a:rPr>
              <a:t>Over time, that limitation was removed and today clients easily use 6-8 connections per host name but they still have a limit so sites continue to use this technique to bump the number of connections. As the number of objects are ever increasing – as I showed before – the large number of connections are then used just to make sure HTTP performs well and makes your site fast. It is not unusual for sites to use well over 50 or even up to 100 or more connections now for a single site using this technique. Recent stats from httparchive.org show that the top 300K URLs in the world need on average 40(!) TCP connections to display the site, and the trend says this is still increasing slowly over time.</a:t>
            </a:r>
          </a:p>
          <a:p>
            <a:r>
              <a:rPr lang="en-US" sz="2000" b="0" i="0" kern="1200" dirty="0">
                <a:solidFill>
                  <a:srgbClr val="000000"/>
                </a:solidFill>
                <a:effectLst/>
                <a:highlight>
                  <a:scrgbClr r="0" g="0" b="0">
                    <a:alpha val="0"/>
                  </a:scrgbClr>
                </a:highlight>
                <a:latin typeface="Liberation Sans" pitchFamily="18"/>
              </a:rPr>
              <a:t>Another reason is also to put images or similar resources on a separate host name that doesn't use any cookies, as the size of cookies these days can be quite significant. By using cookie-free image hosts you can sometimes increase performance simply by allowing much smaller HTTP requests!</a:t>
            </a:r>
          </a:p>
          <a:p>
            <a:r>
              <a:rPr lang="en-US" sz="2000" b="0" i="0" kern="1200" dirty="0">
                <a:solidFill>
                  <a:srgbClr val="000000"/>
                </a:solidFill>
                <a:effectLst/>
                <a:highlight>
                  <a:scrgbClr r="0" g="0" b="0">
                    <a:alpha val="0"/>
                  </a:scrgbClr>
                </a:highlight>
                <a:latin typeface="Liberation Sans" pitchFamily="18"/>
              </a:rPr>
              <a:t>The picture below shows how a packet trace looks like when browsing one of Sweden's top web sites and how requests are distributed over several host names.</a:t>
            </a:r>
          </a:p>
          <a:p>
            <a:endParaRPr lang="it-IT" dirty="0"/>
          </a:p>
        </p:txBody>
      </p:sp>
      <p:sp>
        <p:nvSpPr>
          <p:cNvPr id="4" name="Slide Number Placeholder 3"/>
          <p:cNvSpPr>
            <a:spLocks noGrp="1"/>
          </p:cNvSpPr>
          <p:nvPr>
            <p:ph type="sldNum" sz="quarter" idx="10"/>
          </p:nvPr>
        </p:nvSpPr>
        <p:spPr/>
        <p:txBody>
          <a:bodyPr/>
          <a:lstStyle/>
          <a:p>
            <a:pPr>
              <a:defRPr/>
            </a:pPr>
            <a:fld id="{B91E202F-0935-467D-9D66-97CA495106E5}" type="slidenum">
              <a:rPr lang="it-IT" smtClean="0"/>
              <a:pPr>
                <a:defRPr/>
              </a:pPr>
              <a:t>8</a:t>
            </a:fld>
            <a:endParaRPr lang="it-IT"/>
          </a:p>
        </p:txBody>
      </p:sp>
    </p:spTree>
    <p:extLst>
      <p:ext uri="{BB962C8B-B14F-4D97-AF65-F5344CB8AC3E}">
        <p14:creationId xmlns:p14="http://schemas.microsoft.com/office/powerpoint/2010/main" val="2044485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immagine diapositiva 1">
            <a:extLst>
              <a:ext uri="{FF2B5EF4-FFF2-40B4-BE49-F238E27FC236}">
                <a16:creationId xmlns:a16="http://schemas.microsoft.com/office/drawing/2014/main" id="{4071636F-4FFF-4CFC-AA89-CAD455ED6930}"/>
              </a:ext>
            </a:extLst>
          </p:cNvPr>
          <p:cNvSpPr>
            <a:spLocks noGrp="1" noRot="1" noChangeAspect="1" noChangeArrowheads="1" noTextEdit="1"/>
          </p:cNvSpPr>
          <p:nvPr>
            <p:ph type="sldImg"/>
          </p:nvPr>
        </p:nvSpPr>
        <p:spPr/>
      </p:sp>
      <p:sp>
        <p:nvSpPr>
          <p:cNvPr id="3" name="Segnaposto note 2">
            <a:extLst>
              <a:ext uri="{FF2B5EF4-FFF2-40B4-BE49-F238E27FC236}">
                <a16:creationId xmlns:a16="http://schemas.microsoft.com/office/drawing/2014/main" id="{1EAFC006-7E63-4EB6-BF82-2F155E94BF5A}"/>
              </a:ext>
            </a:extLst>
          </p:cNvPr>
          <p:cNvSpPr>
            <a:spLocks noGrp="1"/>
          </p:cNvSpPr>
          <p:nvPr>
            <p:ph type="body" idx="1"/>
          </p:nvPr>
        </p:nvSpPr>
        <p:spPr/>
        <p:txBody>
          <a:bodyPr/>
          <a:lstStyle/>
          <a:p>
            <a:pPr>
              <a:defRPr/>
            </a:pPr>
            <a:r>
              <a:rPr lang="en-US" dirty="0"/>
              <a:t>HTTP/2 will make our applications faster, simpler, and more robust—a rare combination—by allowing us to undo many of the HTTP/1.1 workarounds previously done within our applications and address these concerns within the transport layer itself. Even better, it also opens up a number of entirely new opportunities to optimize our applications and improve performance!</a:t>
            </a:r>
          </a:p>
          <a:p>
            <a:pPr>
              <a:defRPr/>
            </a:pPr>
            <a:r>
              <a:rPr lang="en-US" dirty="0"/>
              <a:t>The primary goals for HTTP/2 are to reduce latency by enabling full request and response multiplexing, minimize protocol overhead via efficient compression of HTTP header fields, and add support for request prioritization and server push. To implement these requirements, there is a large supporting cast of other protocol enhancements, such as new flow control, error handling, and upgrade mechanisms, but these are the most important features that every web developer should understand and leverage in their applications.</a:t>
            </a:r>
          </a:p>
          <a:p>
            <a:pPr>
              <a:defRPr/>
            </a:pPr>
            <a:r>
              <a:rPr lang="en-US" dirty="0"/>
              <a:t>HTTP/2 does not modify the application semantics of HTTP in any way. All the core concepts, such as HTTP methods, status codes, URIs, and header fields, remain in place. Instead, HTTP/2 modifies how the data is formatted (framed) and transported between the client and server, both of whom manage the entire process, and hides all the complexity from our applications within the new framing layer. As a result, all existing applications can be delivered without modification. That’s the good news.</a:t>
            </a:r>
          </a:p>
          <a:p>
            <a:pPr>
              <a:defRPr/>
            </a:pPr>
            <a:r>
              <a:rPr lang="en-US" dirty="0"/>
              <a:t>However, we are not just interested in delivering a working application; our goal is to deliver the best performance! HTTP/2 enables a number of new optimizations our applications can leverage, which were previously not possible, and our job is to make the best of them. Let’s take a closer look under the hood.</a:t>
            </a:r>
          </a:p>
        </p:txBody>
      </p:sp>
      <p:sp>
        <p:nvSpPr>
          <p:cNvPr id="10244" name="Segnaposto numero diapositiva 3">
            <a:extLst>
              <a:ext uri="{FF2B5EF4-FFF2-40B4-BE49-F238E27FC236}">
                <a16:creationId xmlns:a16="http://schemas.microsoft.com/office/drawing/2014/main" id="{E3C238FF-FCF0-4611-BFFF-EE0ADAE30CF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lvl1pPr>
              <a:defRPr sz="2000">
                <a:solidFill>
                  <a:srgbClr val="000000"/>
                </a:solidFill>
                <a:latin typeface="Liberation Sans" panose="020B060402020202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9B567659-250E-4C6E-9883-D775C5EDDBA1}" type="slidenum">
              <a:rPr altLang="it-IT" sz="1400" smtClean="0">
                <a:latin typeface="Liberation Serif" panose="02020603050405020304" pitchFamily="18" charset="0"/>
                <a:cs typeface="DejaVu Sans" panose="020B0603030804020204" pitchFamily="34" charset="0"/>
              </a:rPr>
              <a:pPr fontAlgn="base">
                <a:spcBef>
                  <a:spcPct val="0"/>
                </a:spcBef>
                <a:spcAft>
                  <a:spcPct val="0"/>
                </a:spcAft>
              </a:pPr>
              <a:t>10</a:t>
            </a:fld>
            <a:endParaRPr altLang="it-IT" sz="1400">
              <a:latin typeface="Liberation Serif" panose="02020603050405020304" pitchFamily="18" charset="0"/>
              <a:cs typeface="DejaVu Sans" panose="020B0603030804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egnaposto immagine diapositiva 1">
            <a:extLst>
              <a:ext uri="{FF2B5EF4-FFF2-40B4-BE49-F238E27FC236}">
                <a16:creationId xmlns:a16="http://schemas.microsoft.com/office/drawing/2014/main" id="{7289B4F4-8F1E-4B69-962E-9BCA33343EC9}"/>
              </a:ext>
            </a:extLst>
          </p:cNvPr>
          <p:cNvSpPr>
            <a:spLocks noGrp="1" noRot="1" noChangeAspect="1" noChangeArrowheads="1" noTextEdit="1"/>
          </p:cNvSpPr>
          <p:nvPr>
            <p:ph type="sldImg"/>
          </p:nvPr>
        </p:nvSpPr>
        <p:spPr/>
      </p:sp>
      <p:sp>
        <p:nvSpPr>
          <p:cNvPr id="3" name="Segnaposto note 2">
            <a:extLst>
              <a:ext uri="{FF2B5EF4-FFF2-40B4-BE49-F238E27FC236}">
                <a16:creationId xmlns:a16="http://schemas.microsoft.com/office/drawing/2014/main" id="{32993474-4095-408A-BFE0-54DC952E4886}"/>
              </a:ext>
            </a:extLst>
          </p:cNvPr>
          <p:cNvSpPr>
            <a:spLocks noGrp="1"/>
          </p:cNvSpPr>
          <p:nvPr>
            <p:ph type="body" idx="1"/>
          </p:nvPr>
        </p:nvSpPr>
        <p:spPr/>
        <p:txBody>
          <a:bodyPr/>
          <a:lstStyle/>
          <a:p>
            <a:pPr>
              <a:defRPr/>
            </a:pPr>
            <a:r>
              <a:rPr lang="en-US" dirty="0"/>
              <a:t>SPDY was an experimental protocol, developed at Google and announced in mid-2009, whose primary goal was to try to reduce the load latency of web pages by addressing some of the well-known performance limitations of HTTP/1.1. Specifically, the outlined project goals were set as follows:</a:t>
            </a:r>
          </a:p>
          <a:p>
            <a:pPr>
              <a:defRPr/>
            </a:pPr>
            <a:r>
              <a:rPr lang="en-US" dirty="0"/>
              <a:t>Target a 50% reduction in page load time (PLT).</a:t>
            </a:r>
          </a:p>
          <a:p>
            <a:pPr>
              <a:defRPr/>
            </a:pPr>
            <a:r>
              <a:rPr lang="en-US" dirty="0"/>
              <a:t>Avoid the need for any changes to content by website authors.</a:t>
            </a:r>
          </a:p>
          <a:p>
            <a:pPr>
              <a:defRPr/>
            </a:pPr>
            <a:r>
              <a:rPr lang="en-US" dirty="0"/>
              <a:t>Minimize deployment complexity, avoid changes in network infrastructure.</a:t>
            </a:r>
          </a:p>
          <a:p>
            <a:pPr>
              <a:defRPr/>
            </a:pPr>
            <a:r>
              <a:rPr lang="en-US" dirty="0"/>
              <a:t>Develop this new protocol in partnership with the open-source community.</a:t>
            </a:r>
          </a:p>
          <a:p>
            <a:pPr>
              <a:defRPr/>
            </a:pPr>
            <a:r>
              <a:rPr lang="en-US" dirty="0"/>
              <a:t>Gather real performance data to (in)validate the experimental protocol.</a:t>
            </a:r>
          </a:p>
          <a:p>
            <a:pPr>
              <a:defRPr/>
            </a:pPr>
            <a:endParaRPr dirty="0"/>
          </a:p>
        </p:txBody>
      </p:sp>
      <p:sp>
        <p:nvSpPr>
          <p:cNvPr id="12292" name="Segnaposto numero diapositiva 3">
            <a:extLst>
              <a:ext uri="{FF2B5EF4-FFF2-40B4-BE49-F238E27FC236}">
                <a16:creationId xmlns:a16="http://schemas.microsoft.com/office/drawing/2014/main" id="{BAC7B973-70E5-441D-89AF-E055400FFD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lvl1pPr>
              <a:defRPr sz="2000">
                <a:solidFill>
                  <a:srgbClr val="000000"/>
                </a:solidFill>
                <a:latin typeface="Liberation Sans" panose="020B060402020202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248FF3C4-45F9-4C69-A0A2-D6FF0DD23FDA}" type="slidenum">
              <a:rPr altLang="it-IT" sz="1400" smtClean="0">
                <a:latin typeface="Liberation Serif" panose="02020603050405020304" pitchFamily="18" charset="0"/>
                <a:cs typeface="DejaVu Sans" panose="020B0603030804020204" pitchFamily="34" charset="0"/>
              </a:rPr>
              <a:pPr fontAlgn="base">
                <a:spcBef>
                  <a:spcPct val="0"/>
                </a:spcBef>
                <a:spcAft>
                  <a:spcPct val="0"/>
                </a:spcAft>
              </a:pPr>
              <a:t>11</a:t>
            </a:fld>
            <a:endParaRPr altLang="it-IT" sz="1400">
              <a:latin typeface="Liberation Serif" panose="02020603050405020304" pitchFamily="18" charset="0"/>
              <a:cs typeface="DejaVu Sans" panose="020B0603030804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0BED0B-B161-487F-8B1E-95ED2D7D5E35}"/>
              </a:ext>
            </a:extLst>
          </p:cNvPr>
          <p:cNvSpPr txBox="1">
            <a:spLocks noGrp="1"/>
          </p:cNvSpPr>
          <p:nvPr>
            <p:ph type="ctrTitle"/>
          </p:nvPr>
        </p:nvSpPr>
        <p:spPr>
          <a:xfrm>
            <a:off x="1260472" y="1236661"/>
            <a:ext cx="7559673" cy="2632072"/>
          </a:xfrm>
        </p:spPr>
        <p:txBody>
          <a:bodyPr anchor="b"/>
          <a:lstStyle>
            <a:lvl1pPr>
              <a:defRPr sz="6000"/>
            </a:lvl1pPr>
          </a:lstStyle>
          <a:p>
            <a:pPr lvl="0"/>
            <a:r>
              <a:rPr lang="it-IT"/>
              <a:t>Fare clic per modificare lo stile del titolo</a:t>
            </a:r>
          </a:p>
        </p:txBody>
      </p:sp>
      <p:sp>
        <p:nvSpPr>
          <p:cNvPr id="3" name="Sottotitolo 2">
            <a:extLst>
              <a:ext uri="{FF2B5EF4-FFF2-40B4-BE49-F238E27FC236}">
                <a16:creationId xmlns:a16="http://schemas.microsoft.com/office/drawing/2014/main" id="{21807457-29EF-4348-BB43-C652406D177A}"/>
              </a:ext>
            </a:extLst>
          </p:cNvPr>
          <p:cNvSpPr txBox="1">
            <a:spLocks noGrp="1"/>
          </p:cNvSpPr>
          <p:nvPr>
            <p:ph type="subTitle" idx="1"/>
          </p:nvPr>
        </p:nvSpPr>
        <p:spPr>
          <a:xfrm>
            <a:off x="1260472" y="3970333"/>
            <a:ext cx="7559673" cy="1825627"/>
          </a:xfrm>
        </p:spPr>
        <p:txBody>
          <a:bodyPr anchorCtr="1"/>
          <a:lstStyle>
            <a:lvl1pPr algn="ctr">
              <a:defRPr sz="2400"/>
            </a:lvl1pPr>
          </a:lstStyle>
          <a:p>
            <a:pPr lvl="0"/>
            <a:r>
              <a:rPr lang="it-IT"/>
              <a:t>Fare clic per modificare lo stile del sottotitolo dello schema</a:t>
            </a:r>
          </a:p>
        </p:txBody>
      </p:sp>
    </p:spTree>
    <p:extLst>
      <p:ext uri="{BB962C8B-B14F-4D97-AF65-F5344CB8AC3E}">
        <p14:creationId xmlns:p14="http://schemas.microsoft.com/office/powerpoint/2010/main" val="921633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169CDF-E078-4FBC-BF5F-6921DEC0DFFC}"/>
              </a:ext>
            </a:extLst>
          </p:cNvPr>
          <p:cNvSpPr txBox="1">
            <a:spLocks noGrp="1"/>
          </p:cNvSpPr>
          <p:nvPr>
            <p:ph type="title"/>
          </p:nvPr>
        </p:nvSpPr>
        <p:spPr/>
        <p:txBody>
          <a:bodyPr/>
          <a:lstStyle>
            <a:lvl1pPr>
              <a:defRPr/>
            </a:lvl1pPr>
          </a:lstStyle>
          <a:p>
            <a:pPr lvl="0"/>
            <a:r>
              <a:rPr lang="it-IT"/>
              <a:t>Fare clic per modificare lo stile del titolo</a:t>
            </a:r>
          </a:p>
        </p:txBody>
      </p:sp>
      <p:sp>
        <p:nvSpPr>
          <p:cNvPr id="3" name="Segnaposto testo verticale 2">
            <a:extLst>
              <a:ext uri="{FF2B5EF4-FFF2-40B4-BE49-F238E27FC236}">
                <a16:creationId xmlns:a16="http://schemas.microsoft.com/office/drawing/2014/main" id="{6C76207A-AC62-473B-A57A-2C6DE258D444}"/>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892433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36BDAEED-FADC-4ADF-B018-3DDA63CC48E0}"/>
              </a:ext>
            </a:extLst>
          </p:cNvPr>
          <p:cNvSpPr txBox="1">
            <a:spLocks noGrp="1"/>
          </p:cNvSpPr>
          <p:nvPr>
            <p:ph type="title" orient="vert"/>
          </p:nvPr>
        </p:nvSpPr>
        <p:spPr>
          <a:xfrm>
            <a:off x="7308854" y="301623"/>
            <a:ext cx="2266953" cy="5851529"/>
          </a:xfrm>
        </p:spPr>
        <p:txBody>
          <a:bodyPr vert="eaVert"/>
          <a:lstStyle>
            <a:lvl1pPr>
              <a:defRPr/>
            </a:lvl1pPr>
          </a:lstStyle>
          <a:p>
            <a:pPr lvl="0"/>
            <a:r>
              <a:rPr lang="it-IT"/>
              <a:t>Fare clic per modificare lo stile del titolo</a:t>
            </a:r>
          </a:p>
        </p:txBody>
      </p:sp>
      <p:sp>
        <p:nvSpPr>
          <p:cNvPr id="3" name="Segnaposto testo verticale 2">
            <a:extLst>
              <a:ext uri="{FF2B5EF4-FFF2-40B4-BE49-F238E27FC236}">
                <a16:creationId xmlns:a16="http://schemas.microsoft.com/office/drawing/2014/main" id="{C51A92F5-A7A4-40D5-8635-9A8823E2B27E}"/>
              </a:ext>
            </a:extLst>
          </p:cNvPr>
          <p:cNvSpPr txBox="1">
            <a:spLocks noGrp="1"/>
          </p:cNvSpPr>
          <p:nvPr>
            <p:ph type="body" orient="vert" idx="1"/>
          </p:nvPr>
        </p:nvSpPr>
        <p:spPr>
          <a:xfrm>
            <a:off x="503240" y="301623"/>
            <a:ext cx="6653210" cy="5851529"/>
          </a:xfrm>
        </p:spPr>
        <p:txBody>
          <a:bodyPr vert="eaVert"/>
          <a:lstStyle>
            <a:lvl1pPr>
              <a:defRPr/>
            </a:lvl1pPr>
            <a:lvl2pPr>
              <a:defRPr/>
            </a:lvl2pPr>
            <a:lvl3pPr>
              <a:defRPr/>
            </a:lvl3pPr>
            <a:lvl4pPr>
              <a:defRPr/>
            </a:lvl4pPr>
            <a:lvl5pPr>
              <a:defRPr/>
            </a:lvl5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629439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973969-5FDF-4BED-B704-60297930245B}"/>
              </a:ext>
            </a:extLst>
          </p:cNvPr>
          <p:cNvSpPr txBox="1">
            <a:spLocks noGrp="1"/>
          </p:cNvSpPr>
          <p:nvPr>
            <p:ph type="title"/>
          </p:nvPr>
        </p:nvSpPr>
        <p:spPr/>
        <p:txBody>
          <a:bodyPr/>
          <a:lstStyle>
            <a:lvl1pPr>
              <a:defRPr/>
            </a:lvl1pPr>
          </a:lstStyle>
          <a:p>
            <a:pPr lvl="0"/>
            <a:r>
              <a:rPr lang="it-IT"/>
              <a:t>Fare clic per modificare lo stile del titolo</a:t>
            </a:r>
          </a:p>
        </p:txBody>
      </p:sp>
      <p:sp>
        <p:nvSpPr>
          <p:cNvPr id="3" name="Segnaposto contenuto 2">
            <a:extLst>
              <a:ext uri="{FF2B5EF4-FFF2-40B4-BE49-F238E27FC236}">
                <a16:creationId xmlns:a16="http://schemas.microsoft.com/office/drawing/2014/main" id="{2D690BA0-96A9-417C-BFF6-0D61DCB7E45E}"/>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577170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467B147-DB13-4C82-AF02-1987CAB761EE}"/>
              </a:ext>
            </a:extLst>
          </p:cNvPr>
          <p:cNvSpPr txBox="1">
            <a:spLocks noGrp="1"/>
          </p:cNvSpPr>
          <p:nvPr>
            <p:ph type="title"/>
          </p:nvPr>
        </p:nvSpPr>
        <p:spPr>
          <a:xfrm>
            <a:off x="687391" y="1884358"/>
            <a:ext cx="8694736" cy="3144841"/>
          </a:xfrm>
        </p:spPr>
        <p:txBody>
          <a:bodyPr anchor="b"/>
          <a:lstStyle>
            <a:lvl1pPr>
              <a:defRPr sz="6000"/>
            </a:lvl1pPr>
          </a:lstStyle>
          <a:p>
            <a:pPr lvl="0"/>
            <a:r>
              <a:rPr lang="it-IT"/>
              <a:t>Fare clic per modificare lo stile del titolo</a:t>
            </a:r>
          </a:p>
        </p:txBody>
      </p:sp>
      <p:sp>
        <p:nvSpPr>
          <p:cNvPr id="3" name="Segnaposto testo 2">
            <a:extLst>
              <a:ext uri="{FF2B5EF4-FFF2-40B4-BE49-F238E27FC236}">
                <a16:creationId xmlns:a16="http://schemas.microsoft.com/office/drawing/2014/main" id="{193AB7D2-C3BF-42AA-9FC5-C1B79294F89A}"/>
              </a:ext>
            </a:extLst>
          </p:cNvPr>
          <p:cNvSpPr txBox="1">
            <a:spLocks noGrp="1"/>
          </p:cNvSpPr>
          <p:nvPr>
            <p:ph type="body" idx="1"/>
          </p:nvPr>
        </p:nvSpPr>
        <p:spPr>
          <a:xfrm>
            <a:off x="687391" y="5059366"/>
            <a:ext cx="8694736" cy="1652585"/>
          </a:xfrm>
        </p:spPr>
        <p:txBody>
          <a:bodyPr/>
          <a:lstStyle>
            <a:lvl1pPr>
              <a:defRPr sz="2400">
                <a:solidFill>
                  <a:srgbClr val="898989"/>
                </a:solidFill>
              </a:defRPr>
            </a:lvl1pPr>
          </a:lstStyle>
          <a:p>
            <a:pPr lvl="0"/>
            <a:r>
              <a:rPr lang="it-IT"/>
              <a:t>Modifica gli stili del testo dello schema</a:t>
            </a:r>
          </a:p>
        </p:txBody>
      </p:sp>
      <p:pic>
        <p:nvPicPr>
          <p:cNvPr id="7" name="Picture 6">
            <a:extLst>
              <a:ext uri="{FF2B5EF4-FFF2-40B4-BE49-F238E27FC236}">
                <a16:creationId xmlns:a16="http://schemas.microsoft.com/office/drawing/2014/main" id="{C5CD6554-F673-4C47-B7CC-662F24ADCF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20134" y="1997261"/>
            <a:ext cx="5429250" cy="714375"/>
          </a:xfrm>
          <a:prstGeom prst="rect">
            <a:avLst/>
          </a:prstGeom>
        </p:spPr>
      </p:pic>
    </p:spTree>
    <p:extLst>
      <p:ext uri="{BB962C8B-B14F-4D97-AF65-F5344CB8AC3E}">
        <p14:creationId xmlns:p14="http://schemas.microsoft.com/office/powerpoint/2010/main" val="558124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121071-B682-4588-A044-F9755A27AEAC}"/>
              </a:ext>
            </a:extLst>
          </p:cNvPr>
          <p:cNvSpPr txBox="1">
            <a:spLocks noGrp="1"/>
          </p:cNvSpPr>
          <p:nvPr>
            <p:ph type="title"/>
          </p:nvPr>
        </p:nvSpPr>
        <p:spPr/>
        <p:txBody>
          <a:bodyPr/>
          <a:lstStyle>
            <a:lvl1pPr>
              <a:defRPr/>
            </a:lvl1pPr>
          </a:lstStyle>
          <a:p>
            <a:pPr lvl="0"/>
            <a:r>
              <a:rPr lang="it-IT"/>
              <a:t>Fare clic per modificare lo stile del titolo</a:t>
            </a:r>
          </a:p>
        </p:txBody>
      </p:sp>
      <p:sp>
        <p:nvSpPr>
          <p:cNvPr id="3" name="Segnaposto contenuto 2">
            <a:extLst>
              <a:ext uri="{FF2B5EF4-FFF2-40B4-BE49-F238E27FC236}">
                <a16:creationId xmlns:a16="http://schemas.microsoft.com/office/drawing/2014/main" id="{C3E067FC-C5E5-446A-899D-00BE897443A7}"/>
              </a:ext>
            </a:extLst>
          </p:cNvPr>
          <p:cNvSpPr txBox="1">
            <a:spLocks noGrp="1"/>
          </p:cNvSpPr>
          <p:nvPr>
            <p:ph idx="1"/>
          </p:nvPr>
        </p:nvSpPr>
        <p:spPr>
          <a:xfrm>
            <a:off x="503240" y="1768477"/>
            <a:ext cx="4459291" cy="4384676"/>
          </a:xfrm>
        </p:spPr>
        <p:txBody>
          <a:bodyPr/>
          <a:lstStyle>
            <a:lvl1pPr>
              <a:defRPr/>
            </a:lvl1pPr>
            <a:lvl2pPr>
              <a:defRPr/>
            </a:lvl2pPr>
            <a:lvl3pPr>
              <a:defRPr/>
            </a:lvl3pPr>
            <a:lvl4pPr>
              <a:defRPr/>
            </a:lvl4pPr>
            <a:lvl5pPr>
              <a:defRPr/>
            </a:lvl5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DCF921C7-D86F-4297-82EB-670D35F28E0D}"/>
              </a:ext>
            </a:extLst>
          </p:cNvPr>
          <p:cNvSpPr txBox="1">
            <a:spLocks noGrp="1"/>
          </p:cNvSpPr>
          <p:nvPr>
            <p:ph idx="2"/>
          </p:nvPr>
        </p:nvSpPr>
        <p:spPr>
          <a:xfrm>
            <a:off x="5114925" y="1768477"/>
            <a:ext cx="4460872" cy="4384676"/>
          </a:xfrm>
        </p:spPr>
        <p:txBody>
          <a:bodyPr/>
          <a:lstStyle>
            <a:lvl1pPr>
              <a:defRPr/>
            </a:lvl1pPr>
            <a:lvl2pPr>
              <a:defRPr/>
            </a:lvl2pPr>
            <a:lvl3pPr>
              <a:defRPr/>
            </a:lvl3pPr>
            <a:lvl4pPr>
              <a:defRPr/>
            </a:lvl4pPr>
            <a:lvl5pPr>
              <a:defRPr/>
            </a:lvl5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4040394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AFD5C5-647F-45A8-928E-85710BB51DD9}"/>
              </a:ext>
            </a:extLst>
          </p:cNvPr>
          <p:cNvSpPr txBox="1">
            <a:spLocks noGrp="1"/>
          </p:cNvSpPr>
          <p:nvPr>
            <p:ph type="title"/>
          </p:nvPr>
        </p:nvSpPr>
        <p:spPr>
          <a:xfrm>
            <a:off x="693736" y="403222"/>
            <a:ext cx="8694736" cy="1460497"/>
          </a:xfrm>
        </p:spPr>
        <p:txBody>
          <a:bodyPr/>
          <a:lstStyle>
            <a:lvl1pPr>
              <a:defRPr/>
            </a:lvl1pPr>
          </a:lstStyle>
          <a:p>
            <a:pPr lvl="0"/>
            <a:r>
              <a:rPr lang="it-IT"/>
              <a:t>Fare clic per modificare lo stile del titolo</a:t>
            </a:r>
          </a:p>
        </p:txBody>
      </p:sp>
      <p:sp>
        <p:nvSpPr>
          <p:cNvPr id="3" name="Segnaposto testo 2">
            <a:extLst>
              <a:ext uri="{FF2B5EF4-FFF2-40B4-BE49-F238E27FC236}">
                <a16:creationId xmlns:a16="http://schemas.microsoft.com/office/drawing/2014/main" id="{C2693B7B-B313-4BA0-A9E9-DDBDF79DC667}"/>
              </a:ext>
            </a:extLst>
          </p:cNvPr>
          <p:cNvSpPr txBox="1">
            <a:spLocks noGrp="1"/>
          </p:cNvSpPr>
          <p:nvPr>
            <p:ph type="body" idx="1"/>
          </p:nvPr>
        </p:nvSpPr>
        <p:spPr>
          <a:xfrm>
            <a:off x="693736" y="1852610"/>
            <a:ext cx="4265611" cy="908054"/>
          </a:xfrm>
        </p:spPr>
        <p:txBody>
          <a:bodyPr anchor="b"/>
          <a:lstStyle>
            <a:lvl1pPr>
              <a:defRPr sz="2400" b="1"/>
            </a:lvl1pPr>
          </a:lstStyle>
          <a:p>
            <a:pPr lvl="0"/>
            <a:r>
              <a:rPr lang="it-IT"/>
              <a:t>Modifica gli stili del testo dello schema</a:t>
            </a:r>
          </a:p>
        </p:txBody>
      </p:sp>
      <p:sp>
        <p:nvSpPr>
          <p:cNvPr id="4" name="Segnaposto contenuto 3">
            <a:extLst>
              <a:ext uri="{FF2B5EF4-FFF2-40B4-BE49-F238E27FC236}">
                <a16:creationId xmlns:a16="http://schemas.microsoft.com/office/drawing/2014/main" id="{8A646838-E203-4AD5-A9FE-B683CB812553}"/>
              </a:ext>
            </a:extLst>
          </p:cNvPr>
          <p:cNvSpPr txBox="1">
            <a:spLocks noGrp="1"/>
          </p:cNvSpPr>
          <p:nvPr>
            <p:ph idx="2"/>
          </p:nvPr>
        </p:nvSpPr>
        <p:spPr>
          <a:xfrm>
            <a:off x="693736" y="2760665"/>
            <a:ext cx="4265611" cy="4062414"/>
          </a:xfrm>
        </p:spPr>
        <p:txBody>
          <a:bodyPr/>
          <a:lstStyle>
            <a:lvl1pPr>
              <a:defRPr/>
            </a:lvl1pPr>
            <a:lvl2pPr>
              <a:defRPr/>
            </a:lvl2pPr>
            <a:lvl3pPr>
              <a:defRPr/>
            </a:lvl3pPr>
            <a:lvl4pPr>
              <a:defRPr/>
            </a:lvl4pPr>
            <a:lvl5pPr>
              <a:defRPr/>
            </a:lvl5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22CF1DBA-3C64-4B70-A4A5-1F32904EDF15}"/>
              </a:ext>
            </a:extLst>
          </p:cNvPr>
          <p:cNvSpPr txBox="1">
            <a:spLocks noGrp="1"/>
          </p:cNvSpPr>
          <p:nvPr>
            <p:ph type="body" idx="3"/>
          </p:nvPr>
        </p:nvSpPr>
        <p:spPr>
          <a:xfrm>
            <a:off x="5103815" y="1852610"/>
            <a:ext cx="4284658" cy="908054"/>
          </a:xfrm>
        </p:spPr>
        <p:txBody>
          <a:bodyPr anchor="b"/>
          <a:lstStyle>
            <a:lvl1pPr>
              <a:defRPr sz="2400" b="1"/>
            </a:lvl1pPr>
          </a:lstStyle>
          <a:p>
            <a:pPr lvl="0"/>
            <a:r>
              <a:rPr lang="it-IT"/>
              <a:t>Modifica gli stili del testo dello schema</a:t>
            </a:r>
          </a:p>
        </p:txBody>
      </p:sp>
      <p:sp>
        <p:nvSpPr>
          <p:cNvPr id="6" name="Segnaposto contenuto 5">
            <a:extLst>
              <a:ext uri="{FF2B5EF4-FFF2-40B4-BE49-F238E27FC236}">
                <a16:creationId xmlns:a16="http://schemas.microsoft.com/office/drawing/2014/main" id="{17C5A2EF-4757-4173-8F19-E0271DA3E680}"/>
              </a:ext>
            </a:extLst>
          </p:cNvPr>
          <p:cNvSpPr txBox="1">
            <a:spLocks noGrp="1"/>
          </p:cNvSpPr>
          <p:nvPr>
            <p:ph idx="4"/>
          </p:nvPr>
        </p:nvSpPr>
        <p:spPr>
          <a:xfrm>
            <a:off x="5103815" y="2760665"/>
            <a:ext cx="4284658" cy="4062414"/>
          </a:xfrm>
        </p:spPr>
        <p:txBody>
          <a:bodyPr/>
          <a:lstStyle>
            <a:lvl1pPr>
              <a:defRPr/>
            </a:lvl1pPr>
            <a:lvl2pPr>
              <a:defRPr/>
            </a:lvl2pPr>
            <a:lvl3pPr>
              <a:defRPr/>
            </a:lvl3pPr>
            <a:lvl4pPr>
              <a:defRPr/>
            </a:lvl4pPr>
            <a:lvl5pPr>
              <a:defRPr/>
            </a:lvl5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677059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879735-1D2D-4E7A-8C33-7CEF526C61EE}"/>
              </a:ext>
            </a:extLst>
          </p:cNvPr>
          <p:cNvSpPr txBox="1">
            <a:spLocks noGrp="1"/>
          </p:cNvSpPr>
          <p:nvPr>
            <p:ph type="title"/>
          </p:nvPr>
        </p:nvSpPr>
        <p:spPr/>
        <p:txBody>
          <a:bodyPr/>
          <a:lstStyle>
            <a:lvl1pPr>
              <a:defRPr/>
            </a:lvl1pPr>
          </a:lstStyle>
          <a:p>
            <a:pPr lvl="0"/>
            <a:r>
              <a:rPr lang="it-IT"/>
              <a:t>Fare clic per modificare lo stile del titolo</a:t>
            </a:r>
          </a:p>
        </p:txBody>
      </p:sp>
    </p:spTree>
    <p:extLst>
      <p:ext uri="{BB962C8B-B14F-4D97-AF65-F5344CB8AC3E}">
        <p14:creationId xmlns:p14="http://schemas.microsoft.com/office/powerpoint/2010/main" val="3150421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611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374DF9-E9BD-4322-9399-F0B49E8E63E5}"/>
              </a:ext>
            </a:extLst>
          </p:cNvPr>
          <p:cNvSpPr txBox="1">
            <a:spLocks noGrp="1"/>
          </p:cNvSpPr>
          <p:nvPr>
            <p:ph type="title"/>
          </p:nvPr>
        </p:nvSpPr>
        <p:spPr>
          <a:xfrm>
            <a:off x="693736" y="503240"/>
            <a:ext cx="3251204" cy="1765304"/>
          </a:xfrm>
        </p:spPr>
        <p:txBody>
          <a:bodyPr anchor="b"/>
          <a:lstStyle>
            <a:lvl1pPr>
              <a:defRPr sz="3200"/>
            </a:lvl1pPr>
          </a:lstStyle>
          <a:p>
            <a:pPr lvl="0"/>
            <a:r>
              <a:rPr lang="it-IT"/>
              <a:t>Fare clic per modificare lo stile del titolo</a:t>
            </a:r>
          </a:p>
        </p:txBody>
      </p:sp>
      <p:sp>
        <p:nvSpPr>
          <p:cNvPr id="3" name="Segnaposto contenuto 2">
            <a:extLst>
              <a:ext uri="{FF2B5EF4-FFF2-40B4-BE49-F238E27FC236}">
                <a16:creationId xmlns:a16="http://schemas.microsoft.com/office/drawing/2014/main" id="{1CBC2F07-8C84-470F-82CD-2B5C91D0334A}"/>
              </a:ext>
            </a:extLst>
          </p:cNvPr>
          <p:cNvSpPr txBox="1">
            <a:spLocks noGrp="1"/>
          </p:cNvSpPr>
          <p:nvPr>
            <p:ph idx="1"/>
          </p:nvPr>
        </p:nvSpPr>
        <p:spPr>
          <a:xfrm>
            <a:off x="4286249" y="1089022"/>
            <a:ext cx="5102223" cy="5372100"/>
          </a:xfrm>
        </p:spPr>
        <p:txBody>
          <a:bodyPr/>
          <a:lstStyle>
            <a:lvl1pPr>
              <a:defRPr/>
            </a:lvl1pPr>
            <a:lvl2pPr>
              <a:defRPr sz="2800"/>
            </a:lvl2pPr>
            <a:lvl3pPr>
              <a:defRPr sz="2400"/>
            </a:lvl3pPr>
            <a:lvl4pPr>
              <a:defRPr sz="2000"/>
            </a:lvl4pPr>
            <a:lvl5pPr>
              <a:defRPr sz="2000"/>
            </a:lvl5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276F7943-3F1A-487D-9AAD-DFB69CC22E52}"/>
              </a:ext>
            </a:extLst>
          </p:cNvPr>
          <p:cNvSpPr txBox="1">
            <a:spLocks noGrp="1"/>
          </p:cNvSpPr>
          <p:nvPr>
            <p:ph type="body" idx="2"/>
          </p:nvPr>
        </p:nvSpPr>
        <p:spPr>
          <a:xfrm>
            <a:off x="693736" y="2268534"/>
            <a:ext cx="3251204" cy="4200525"/>
          </a:xfrm>
        </p:spPr>
        <p:txBody>
          <a:bodyPr/>
          <a:lstStyle>
            <a:lvl1pPr>
              <a:defRPr sz="1600"/>
            </a:lvl1pPr>
          </a:lstStyle>
          <a:p>
            <a:pPr lvl="0"/>
            <a:r>
              <a:rPr lang="it-IT"/>
              <a:t>Modifica gli stili del testo dello schema</a:t>
            </a:r>
          </a:p>
        </p:txBody>
      </p:sp>
    </p:spTree>
    <p:extLst>
      <p:ext uri="{BB962C8B-B14F-4D97-AF65-F5344CB8AC3E}">
        <p14:creationId xmlns:p14="http://schemas.microsoft.com/office/powerpoint/2010/main" val="2042001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11F3BBB-E68B-4A09-95AD-D9015F2496C7}"/>
              </a:ext>
            </a:extLst>
          </p:cNvPr>
          <p:cNvSpPr txBox="1">
            <a:spLocks noGrp="1"/>
          </p:cNvSpPr>
          <p:nvPr>
            <p:ph type="title"/>
          </p:nvPr>
        </p:nvSpPr>
        <p:spPr>
          <a:xfrm>
            <a:off x="693736" y="503240"/>
            <a:ext cx="3251204" cy="1765304"/>
          </a:xfrm>
        </p:spPr>
        <p:txBody>
          <a:bodyPr anchor="b"/>
          <a:lstStyle>
            <a:lvl1pPr>
              <a:defRPr sz="3200"/>
            </a:lvl1pPr>
          </a:lstStyle>
          <a:p>
            <a:pPr lvl="0"/>
            <a:r>
              <a:rPr lang="it-IT"/>
              <a:t>Fare clic per modificare lo stile del titolo</a:t>
            </a:r>
          </a:p>
        </p:txBody>
      </p:sp>
      <p:sp>
        <p:nvSpPr>
          <p:cNvPr id="3" name="Segnaposto immagine 2">
            <a:extLst>
              <a:ext uri="{FF2B5EF4-FFF2-40B4-BE49-F238E27FC236}">
                <a16:creationId xmlns:a16="http://schemas.microsoft.com/office/drawing/2014/main" id="{925B6322-3D05-4474-9D7E-DC97C5A7AF43}"/>
              </a:ext>
            </a:extLst>
          </p:cNvPr>
          <p:cNvSpPr txBox="1">
            <a:spLocks noGrp="1"/>
          </p:cNvSpPr>
          <p:nvPr>
            <p:ph type="pic" idx="1"/>
          </p:nvPr>
        </p:nvSpPr>
        <p:spPr>
          <a:xfrm>
            <a:off x="4286249" y="1089022"/>
            <a:ext cx="5102223" cy="5372100"/>
          </a:xfrm>
        </p:spPr>
        <p:txBody>
          <a:bodyPr/>
          <a:lstStyle>
            <a:lvl1pPr>
              <a:defRPr/>
            </a:lvl1pPr>
          </a:lstStyle>
          <a:p>
            <a:pPr lvl="0"/>
            <a:endParaRPr lang="it-IT" noProof="0"/>
          </a:p>
        </p:txBody>
      </p:sp>
      <p:sp>
        <p:nvSpPr>
          <p:cNvPr id="4" name="Segnaposto testo 3">
            <a:extLst>
              <a:ext uri="{FF2B5EF4-FFF2-40B4-BE49-F238E27FC236}">
                <a16:creationId xmlns:a16="http://schemas.microsoft.com/office/drawing/2014/main" id="{96DA7D9B-7F5D-46C7-9BD8-4113511CFA87}"/>
              </a:ext>
            </a:extLst>
          </p:cNvPr>
          <p:cNvSpPr txBox="1">
            <a:spLocks noGrp="1"/>
          </p:cNvSpPr>
          <p:nvPr>
            <p:ph type="body" idx="2"/>
          </p:nvPr>
        </p:nvSpPr>
        <p:spPr>
          <a:xfrm>
            <a:off x="693736" y="2268534"/>
            <a:ext cx="3251204" cy="4200525"/>
          </a:xfrm>
        </p:spPr>
        <p:txBody>
          <a:bodyPr/>
          <a:lstStyle>
            <a:lvl1pPr>
              <a:defRPr sz="1600"/>
            </a:lvl1pPr>
          </a:lstStyle>
          <a:p>
            <a:pPr lvl="0"/>
            <a:r>
              <a:rPr lang="it-IT"/>
              <a:t>Modifica gli stili del testo dello schema</a:t>
            </a:r>
          </a:p>
        </p:txBody>
      </p:sp>
    </p:spTree>
    <p:extLst>
      <p:ext uri="{BB962C8B-B14F-4D97-AF65-F5344CB8AC3E}">
        <p14:creationId xmlns:p14="http://schemas.microsoft.com/office/powerpoint/2010/main" val="2897279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082A4F8-6C25-494B-BCC5-39A114D332E8}"/>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734425" y="215900"/>
            <a:ext cx="11303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egnaposto titolo 2">
            <a:extLst>
              <a:ext uri="{FF2B5EF4-FFF2-40B4-BE49-F238E27FC236}">
                <a16:creationId xmlns:a16="http://schemas.microsoft.com/office/drawing/2014/main" id="{801FD28B-4761-463A-9C83-190E964AAC99}"/>
              </a:ext>
            </a:extLst>
          </p:cNvPr>
          <p:cNvSpPr txBox="1">
            <a:spLocks noGrp="1"/>
          </p:cNvSpPr>
          <p:nvPr>
            <p:ph type="title"/>
          </p:nvPr>
        </p:nvSpPr>
        <p:spPr>
          <a:xfrm>
            <a:off x="503238" y="301625"/>
            <a:ext cx="8640762" cy="1262063"/>
          </a:xfrm>
          <a:prstGeom prst="rect">
            <a:avLst/>
          </a:prstGeom>
          <a:noFill/>
          <a:ln>
            <a:noFill/>
          </a:ln>
        </p:spPr>
        <p:txBody>
          <a:bodyPr vert="horz" wrap="square" lIns="0" tIns="0" rIns="0" bIns="0" anchor="ctr" anchorCtr="1" compatLnSpc="1">
            <a:noAutofit/>
          </a:bodyPr>
          <a:lstStyle/>
          <a:p>
            <a:pPr lvl="0"/>
            <a:endParaRPr lang="it-IT" dirty="0"/>
          </a:p>
        </p:txBody>
      </p:sp>
      <p:sp>
        <p:nvSpPr>
          <p:cNvPr id="4" name="Segnaposto testo 3">
            <a:extLst>
              <a:ext uri="{FF2B5EF4-FFF2-40B4-BE49-F238E27FC236}">
                <a16:creationId xmlns:a16="http://schemas.microsoft.com/office/drawing/2014/main" id="{33524049-3E4E-4C74-B657-25B76EF33EE1}"/>
              </a:ext>
            </a:extLst>
          </p:cNvPr>
          <p:cNvSpPr txBox="1">
            <a:spLocks noGrp="1"/>
          </p:cNvSpPr>
          <p:nvPr>
            <p:ph type="body" idx="1"/>
          </p:nvPr>
        </p:nvSpPr>
        <p:spPr>
          <a:xfrm>
            <a:off x="503238" y="1768475"/>
            <a:ext cx="9072562" cy="4384675"/>
          </a:xfrm>
          <a:prstGeom prst="rect">
            <a:avLst/>
          </a:prstGeom>
          <a:noFill/>
          <a:ln>
            <a:noFill/>
          </a:ln>
        </p:spPr>
        <p:txBody>
          <a:bodyPr vert="horz" wrap="square" lIns="0" tIns="0" rIns="0" bIns="0" anchor="t" anchorCtr="0" compatLnSpc="1">
            <a:no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TextBox 7">
            <a:extLst>
              <a:ext uri="{FF2B5EF4-FFF2-40B4-BE49-F238E27FC236}">
                <a16:creationId xmlns:a16="http://schemas.microsoft.com/office/drawing/2014/main" id="{E6C63466-0861-42C5-8DDA-AF0C9B214A24}"/>
              </a:ext>
            </a:extLst>
          </p:cNvPr>
          <p:cNvSpPr txBox="1"/>
          <p:nvPr userDrawn="1"/>
        </p:nvSpPr>
        <p:spPr>
          <a:xfrm>
            <a:off x="3859305" y="6952129"/>
            <a:ext cx="2924737" cy="369332"/>
          </a:xfrm>
          <a:prstGeom prst="rect">
            <a:avLst/>
          </a:prstGeom>
          <a:noFill/>
        </p:spPr>
        <p:txBody>
          <a:bodyPr wrap="square" rtlCol="0">
            <a:spAutoFit/>
          </a:bodyPr>
          <a:lstStyle/>
          <a:p>
            <a:r>
              <a:rPr lang="it-IT" dirty="0" err="1">
                <a:solidFill>
                  <a:schemeClr val="accent1">
                    <a:lumMod val="60000"/>
                    <a:lumOff val="40000"/>
                  </a:schemeClr>
                </a:solidFill>
              </a:rPr>
              <a:t>Tinvention</a:t>
            </a:r>
            <a:r>
              <a:rPr lang="it-IT" dirty="0">
                <a:solidFill>
                  <a:schemeClr val="accent1">
                    <a:lumMod val="60000"/>
                    <a:lumOff val="40000"/>
                  </a:schemeClr>
                </a:solidFill>
              </a:rPr>
              <a:t> – tinvention.net</a:t>
            </a:r>
          </a:p>
        </p:txBody>
      </p:sp>
      <p:sp>
        <p:nvSpPr>
          <p:cNvPr id="9" name="TextBox 8">
            <a:extLst>
              <a:ext uri="{FF2B5EF4-FFF2-40B4-BE49-F238E27FC236}">
                <a16:creationId xmlns:a16="http://schemas.microsoft.com/office/drawing/2014/main" id="{9B771520-580E-47A4-9FB3-12E5FF0C99F6}"/>
              </a:ext>
            </a:extLst>
          </p:cNvPr>
          <p:cNvSpPr txBox="1"/>
          <p:nvPr userDrawn="1"/>
        </p:nvSpPr>
        <p:spPr>
          <a:xfrm>
            <a:off x="503238" y="6952129"/>
            <a:ext cx="1950850" cy="369332"/>
          </a:xfrm>
          <a:prstGeom prst="rect">
            <a:avLst/>
          </a:prstGeom>
          <a:noFill/>
        </p:spPr>
        <p:txBody>
          <a:bodyPr wrap="square" rtlCol="0">
            <a:spAutoFit/>
          </a:bodyPr>
          <a:lstStyle/>
          <a:p>
            <a:r>
              <a:rPr lang="it-IT" dirty="0">
                <a:solidFill>
                  <a:schemeClr val="accent1">
                    <a:lumMod val="60000"/>
                    <a:lumOff val="40000"/>
                  </a:schemeClr>
                </a:solidFill>
              </a:rPr>
              <a:t>Intro to HTTP 2</a:t>
            </a:r>
          </a:p>
        </p:txBody>
      </p:sp>
      <p:sp>
        <p:nvSpPr>
          <p:cNvPr id="10" name="TextBox 9">
            <a:extLst>
              <a:ext uri="{FF2B5EF4-FFF2-40B4-BE49-F238E27FC236}">
                <a16:creationId xmlns:a16="http://schemas.microsoft.com/office/drawing/2014/main" id="{68B2608A-A537-4F72-8161-934F9B3A1D5A}"/>
              </a:ext>
            </a:extLst>
          </p:cNvPr>
          <p:cNvSpPr txBox="1"/>
          <p:nvPr userDrawn="1"/>
        </p:nvSpPr>
        <p:spPr>
          <a:xfrm>
            <a:off x="8236324" y="6952129"/>
            <a:ext cx="1339476" cy="369332"/>
          </a:xfrm>
          <a:prstGeom prst="rect">
            <a:avLst/>
          </a:prstGeom>
          <a:noFill/>
        </p:spPr>
        <p:txBody>
          <a:bodyPr wrap="square" rtlCol="0">
            <a:spAutoFit/>
          </a:bodyPr>
          <a:lstStyle/>
          <a:p>
            <a:pPr algn="r"/>
            <a:fld id="{2A661030-3352-4FF7-9593-7A7EDE15A5D5}" type="slidenum">
              <a:rPr lang="it-IT" smtClean="0">
                <a:solidFill>
                  <a:schemeClr val="accent1">
                    <a:lumMod val="60000"/>
                    <a:lumOff val="40000"/>
                  </a:schemeClr>
                </a:solidFill>
              </a:rPr>
              <a:pPr algn="r"/>
              <a:t>‹#›</a:t>
            </a:fld>
            <a:endParaRPr lang="it-IT" dirty="0">
              <a:solidFill>
                <a:schemeClr val="accent1">
                  <a:lumMod val="60000"/>
                  <a:lumOff val="40000"/>
                </a:schemeClr>
              </a:solidFill>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spd="slow"/>
  <p:hf hdr="0"/>
  <p:txStyles>
    <p:titleStyle>
      <a:lvl1pPr algn="ctr" rtl="0" eaLnBrk="0" fontAlgn="base" hangingPunct="0">
        <a:spcBef>
          <a:spcPct val="0"/>
        </a:spcBef>
        <a:spcAft>
          <a:spcPct val="0"/>
        </a:spcAft>
        <a:defRPr lang="it-IT" sz="4400" b="1" kern="1200">
          <a:solidFill>
            <a:srgbClr val="000000"/>
          </a:solidFill>
          <a:highlight>
            <a:scrgbClr r="0" g="0" b="0">
              <a:alpha val="0"/>
            </a:scrgbClr>
          </a:highlight>
          <a:latin typeface="Liberation Sans" pitchFamily="18"/>
        </a:defRPr>
      </a:lvl1pPr>
      <a:lvl2pPr algn="ctr" rtl="0" eaLnBrk="0" fontAlgn="base" hangingPunct="0">
        <a:spcBef>
          <a:spcPct val="0"/>
        </a:spcBef>
        <a:spcAft>
          <a:spcPct val="0"/>
        </a:spcAft>
        <a:defRPr sz="4400">
          <a:solidFill>
            <a:srgbClr val="000000"/>
          </a:solidFill>
          <a:latin typeface="Liberation Sans" panose="020B0604020202020204" pitchFamily="34" charset="0"/>
        </a:defRPr>
      </a:lvl2pPr>
      <a:lvl3pPr algn="ctr" rtl="0" eaLnBrk="0" fontAlgn="base" hangingPunct="0">
        <a:spcBef>
          <a:spcPct val="0"/>
        </a:spcBef>
        <a:spcAft>
          <a:spcPct val="0"/>
        </a:spcAft>
        <a:defRPr sz="4400">
          <a:solidFill>
            <a:srgbClr val="000000"/>
          </a:solidFill>
          <a:latin typeface="Liberation Sans" panose="020B0604020202020204" pitchFamily="34" charset="0"/>
        </a:defRPr>
      </a:lvl3pPr>
      <a:lvl4pPr algn="ctr" rtl="0" eaLnBrk="0" fontAlgn="base" hangingPunct="0">
        <a:spcBef>
          <a:spcPct val="0"/>
        </a:spcBef>
        <a:spcAft>
          <a:spcPct val="0"/>
        </a:spcAft>
        <a:defRPr sz="4400">
          <a:solidFill>
            <a:srgbClr val="000000"/>
          </a:solidFill>
          <a:latin typeface="Liberation Sans" panose="020B0604020202020204" pitchFamily="34" charset="0"/>
        </a:defRPr>
      </a:lvl4pPr>
      <a:lvl5pPr algn="ctr" rtl="0" eaLnBrk="0" fontAlgn="base" hangingPunct="0">
        <a:spcBef>
          <a:spcPct val="0"/>
        </a:spcBef>
        <a:spcAft>
          <a:spcPct val="0"/>
        </a:spcAft>
        <a:defRPr sz="4400">
          <a:solidFill>
            <a:srgbClr val="000000"/>
          </a:solidFill>
          <a:latin typeface="Liberation Sans" panose="020B0604020202020204" pitchFamily="34" charset="0"/>
        </a:defRPr>
      </a:lvl5pPr>
      <a:lvl6pPr marL="457200" algn="ctr" rtl="0" eaLnBrk="0" fontAlgn="base" hangingPunct="0">
        <a:spcBef>
          <a:spcPct val="0"/>
        </a:spcBef>
        <a:spcAft>
          <a:spcPct val="0"/>
        </a:spcAft>
        <a:defRPr sz="4400">
          <a:solidFill>
            <a:srgbClr val="000000"/>
          </a:solidFill>
          <a:latin typeface="Liberation Sans" panose="020B0604020202020204" pitchFamily="34" charset="0"/>
        </a:defRPr>
      </a:lvl6pPr>
      <a:lvl7pPr marL="914400" algn="ctr" rtl="0" eaLnBrk="0" fontAlgn="base" hangingPunct="0">
        <a:spcBef>
          <a:spcPct val="0"/>
        </a:spcBef>
        <a:spcAft>
          <a:spcPct val="0"/>
        </a:spcAft>
        <a:defRPr sz="4400">
          <a:solidFill>
            <a:srgbClr val="000000"/>
          </a:solidFill>
          <a:latin typeface="Liberation Sans" panose="020B0604020202020204" pitchFamily="34" charset="0"/>
        </a:defRPr>
      </a:lvl7pPr>
      <a:lvl8pPr marL="1371600" algn="ctr" rtl="0" eaLnBrk="0" fontAlgn="base" hangingPunct="0">
        <a:spcBef>
          <a:spcPct val="0"/>
        </a:spcBef>
        <a:spcAft>
          <a:spcPct val="0"/>
        </a:spcAft>
        <a:defRPr sz="4400">
          <a:solidFill>
            <a:srgbClr val="000000"/>
          </a:solidFill>
          <a:latin typeface="Liberation Sans" panose="020B0604020202020204" pitchFamily="34" charset="0"/>
        </a:defRPr>
      </a:lvl8pPr>
      <a:lvl9pPr marL="1828800" algn="ctr" rtl="0" eaLnBrk="0" fontAlgn="base" hangingPunct="0">
        <a:spcBef>
          <a:spcPct val="0"/>
        </a:spcBef>
        <a:spcAft>
          <a:spcPct val="0"/>
        </a:spcAft>
        <a:defRPr sz="4400">
          <a:solidFill>
            <a:srgbClr val="000000"/>
          </a:solidFill>
          <a:latin typeface="Liberation Sans" panose="020B0604020202020204" pitchFamily="34" charset="0"/>
        </a:defRPr>
      </a:lvl9pPr>
    </p:titleStyle>
    <p:bodyStyle>
      <a:lvl1pPr algn="l" rtl="0" eaLnBrk="0" fontAlgn="base" hangingPunct="0">
        <a:spcBef>
          <a:spcPts val="1413"/>
        </a:spcBef>
        <a:spcAft>
          <a:spcPct val="0"/>
        </a:spcAft>
        <a:defRPr lang="it-IT" sz="3200" kern="1200">
          <a:solidFill>
            <a:srgbClr val="000000"/>
          </a:solidFill>
          <a:highlight>
            <a:scrgbClr r="0" g="0" b="0">
              <a:alpha val="0"/>
            </a:scrgbClr>
          </a:highlight>
          <a:latin typeface="Liberation Sans" pitchFamily="18"/>
        </a:defRPr>
      </a:lvl1pPr>
      <a:lvl2pPr marL="685800" lvl="1" indent="-228600" algn="l" rtl="0" eaLnBrk="0" fontAlgn="base" hangingPunct="0">
        <a:lnSpc>
          <a:spcPct val="90000"/>
        </a:lnSpc>
        <a:spcBef>
          <a:spcPts val="500"/>
        </a:spcBef>
        <a:spcAft>
          <a:spcPct val="0"/>
        </a:spcAft>
        <a:buSzPct val="100000"/>
        <a:buFont typeface="Arial" panose="020B0604020202020204" pitchFamily="34" charset="0"/>
        <a:buChar char="•"/>
        <a:defRPr lang="it-IT" sz="2400" kern="1200">
          <a:solidFill>
            <a:srgbClr val="000000"/>
          </a:solidFill>
          <a:latin typeface="Calibri"/>
        </a:defRPr>
      </a:lvl2pPr>
      <a:lvl3pPr marL="1143000" lvl="2" indent="-228600" algn="l" rtl="0" eaLnBrk="0" fontAlgn="base" hangingPunct="0">
        <a:lnSpc>
          <a:spcPct val="90000"/>
        </a:lnSpc>
        <a:spcBef>
          <a:spcPts val="500"/>
        </a:spcBef>
        <a:spcAft>
          <a:spcPct val="0"/>
        </a:spcAft>
        <a:buSzPct val="100000"/>
        <a:buFont typeface="Arial" panose="020B0604020202020204" pitchFamily="34" charset="0"/>
        <a:buChar char="•"/>
        <a:defRPr lang="it-IT" sz="2000" kern="1200">
          <a:solidFill>
            <a:srgbClr val="000000"/>
          </a:solidFill>
          <a:latin typeface="Calibri"/>
        </a:defRPr>
      </a:lvl3pPr>
      <a:lvl4pPr marL="1600200" lvl="3" indent="-228600" algn="l" rtl="0" eaLnBrk="0" fontAlgn="base" hangingPunct="0">
        <a:lnSpc>
          <a:spcPct val="90000"/>
        </a:lnSpc>
        <a:spcBef>
          <a:spcPts val="500"/>
        </a:spcBef>
        <a:spcAft>
          <a:spcPct val="0"/>
        </a:spcAft>
        <a:buSzPct val="100000"/>
        <a:buFont typeface="Arial" panose="020B0604020202020204" pitchFamily="34" charset="0"/>
        <a:buChar char="•"/>
        <a:defRPr lang="it-IT" kern="1200">
          <a:solidFill>
            <a:srgbClr val="000000"/>
          </a:solidFill>
          <a:latin typeface="Calibri"/>
        </a:defRPr>
      </a:lvl4pPr>
      <a:lvl5pPr marL="2057400" lvl="4" indent="-228600" algn="l" rtl="0" eaLnBrk="0" fontAlgn="base" hangingPunct="0">
        <a:lnSpc>
          <a:spcPct val="90000"/>
        </a:lnSpc>
        <a:spcBef>
          <a:spcPts val="500"/>
        </a:spcBef>
        <a:spcAft>
          <a:spcPct val="0"/>
        </a:spcAft>
        <a:buSzPct val="100000"/>
        <a:buFont typeface="Arial" panose="020B0604020202020204" pitchFamily="34" charset="0"/>
        <a:buChar char="•"/>
        <a:defRPr lang="it-IT" kern="1200">
          <a:solidFill>
            <a:srgbClr val="000000"/>
          </a:solidFill>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hyperlink" Target="https://bagder.gitbooks.io/http2-explained/en/part6.html" TargetMode="External"/><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caniuse.com/#search=http2"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isthewebhttp2yet.com/measurements/adoption.ht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github.com/http2/http2-spec/wiki/Implementation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hpbn.co/http2/"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http2.golang.org/gophertiles" TargetMode="External"/><Relationship Id="rId5" Type="http://schemas.openxmlformats.org/officeDocument/2006/relationships/hyperlink" Target="https://developer.mozilla.org/en-US/docs/Web/HTTP/Connection_management_in_HTTP_1.x" TargetMode="External"/><Relationship Id="rId4" Type="http://schemas.openxmlformats.org/officeDocument/2006/relationships/hyperlink" Target="https://daniel.haxx.se/http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httparchive.org/"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http2.golang.org/gophertil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5EE815E-5526-4A1F-B280-43C6FD0373C9}"/>
              </a:ext>
            </a:extLst>
          </p:cNvPr>
          <p:cNvSpPr>
            <a:spLocks noGrp="1"/>
          </p:cNvSpPr>
          <p:nvPr>
            <p:ph type="title"/>
          </p:nvPr>
        </p:nvSpPr>
        <p:spPr/>
        <p:txBody>
          <a:bodyPr/>
          <a:lstStyle/>
          <a:p>
            <a:r>
              <a:rPr lang="en-GB" dirty="0"/>
              <a:t>Introduction to HTTP2</a:t>
            </a:r>
          </a:p>
        </p:txBody>
      </p:sp>
      <p:sp>
        <p:nvSpPr>
          <p:cNvPr id="7" name="Text Placeholder 6">
            <a:extLst>
              <a:ext uri="{FF2B5EF4-FFF2-40B4-BE49-F238E27FC236}">
                <a16:creationId xmlns:a16="http://schemas.microsoft.com/office/drawing/2014/main" id="{3ECBF26D-7425-40AD-A2E3-0DBCDCA63D2F}"/>
              </a:ext>
            </a:extLst>
          </p:cNvPr>
          <p:cNvSpPr>
            <a:spLocks noGrp="1"/>
          </p:cNvSpPr>
          <p:nvPr>
            <p:ph type="body" idx="1"/>
          </p:nvPr>
        </p:nvSpPr>
        <p:spPr/>
        <p:txBody>
          <a:bodyPr/>
          <a:lstStyle/>
          <a:p>
            <a:pPr algn="ctr"/>
            <a:r>
              <a:rPr lang="en-US" dirty="0"/>
              <a:t>Internal </a:t>
            </a:r>
            <a:r>
              <a:rPr lang="en-US" dirty="0" err="1"/>
              <a:t>WorkShop</a:t>
            </a:r>
            <a:r>
              <a:rPr lang="en-US" dirty="0"/>
              <a:t> - </a:t>
            </a:r>
            <a:r>
              <a:rPr lang="en-US" dirty="0" err="1"/>
              <a:t>BootCamp</a:t>
            </a:r>
            <a:endParaRPr lang="en-US" dirty="0"/>
          </a:p>
          <a:p>
            <a:endParaRPr lang="it-IT" dirty="0"/>
          </a:p>
        </p:txBody>
      </p:sp>
      <p:sp>
        <p:nvSpPr>
          <p:cNvPr id="4" name="CasellaDiTesto 3">
            <a:extLst>
              <a:ext uri="{FF2B5EF4-FFF2-40B4-BE49-F238E27FC236}">
                <a16:creationId xmlns:a16="http://schemas.microsoft.com/office/drawing/2014/main" id="{9F4D8443-F0CE-4680-AD1A-4607A210C5FF}"/>
              </a:ext>
            </a:extLst>
          </p:cNvPr>
          <p:cNvSpPr txBox="1"/>
          <p:nvPr/>
        </p:nvSpPr>
        <p:spPr>
          <a:xfrm>
            <a:off x="2982121" y="5853114"/>
            <a:ext cx="4105275" cy="858837"/>
          </a:xfrm>
          <a:prstGeom prst="rect">
            <a:avLst/>
          </a:prstGeom>
          <a:noFill/>
          <a:ln cap="flat">
            <a:noFill/>
          </a:ln>
        </p:spPr>
        <p:txBody>
          <a:bodyPr wrap="none" lIns="90004" tIns="44997" rIns="90004" bIns="44997" anchorCtr="1" compatLnSpc="0">
            <a:spAutoFit/>
          </a:bodyPr>
          <a:lstStyle/>
          <a:p>
            <a:pPr algn="ctr" eaLnBrk="1" fontAlgn="auto">
              <a:spcBef>
                <a:spcPts val="0"/>
              </a:spcBef>
              <a:spcAft>
                <a:spcPts val="0"/>
              </a:spcAft>
              <a:defRPr sz="1800" b="0" i="0" u="none" strike="noStrike" kern="0" cap="none" spc="0" baseline="0">
                <a:solidFill>
                  <a:srgbClr val="000000"/>
                </a:solidFill>
                <a:uFillTx/>
              </a:defRPr>
            </a:pPr>
            <a:r>
              <a:rPr lang="it-IT" kern="0" dirty="0">
                <a:solidFill>
                  <a:srgbClr val="000000"/>
                </a:solidFill>
                <a:latin typeface="Liberation Sans" pitchFamily="18"/>
                <a:ea typeface="Noto Sans CJK SC Regular" pitchFamily="2"/>
                <a:cs typeface="FreeSans" pitchFamily="2"/>
              </a:rPr>
              <a:t>Stefano E. Campanini</a:t>
            </a:r>
          </a:p>
          <a:p>
            <a:pPr algn="ctr" eaLnBrk="1" fontAlgn="auto">
              <a:spcBef>
                <a:spcPts val="0"/>
              </a:spcBef>
              <a:spcAft>
                <a:spcPts val="0"/>
              </a:spcAft>
              <a:defRPr sz="1800" b="0" i="0" u="none" strike="noStrike" kern="0" cap="none" spc="0" baseline="0">
                <a:solidFill>
                  <a:srgbClr val="000000"/>
                </a:solidFill>
                <a:uFillTx/>
              </a:defRPr>
            </a:pPr>
            <a:r>
              <a:rPr lang="it-IT" kern="0" dirty="0">
                <a:solidFill>
                  <a:srgbClr val="000000"/>
                </a:solidFill>
                <a:latin typeface="Liberation Sans" pitchFamily="18"/>
                <a:ea typeface="Noto Sans CJK SC Regular" pitchFamily="2"/>
                <a:cs typeface="FreeSans" pitchFamily="2"/>
              </a:rPr>
              <a:t>Stefano.campanini@tinvention.net</a:t>
            </a: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38713D-4129-42B1-A208-8B5FD315A80E}"/>
              </a:ext>
            </a:extLst>
          </p:cNvPr>
          <p:cNvSpPr>
            <a:spLocks noGrp="1"/>
          </p:cNvSpPr>
          <p:nvPr>
            <p:ph type="title"/>
          </p:nvPr>
        </p:nvSpPr>
        <p:spPr/>
        <p:txBody>
          <a:bodyPr/>
          <a:lstStyle/>
          <a:p>
            <a:pPr>
              <a:defRPr/>
            </a:pPr>
            <a:r>
              <a:rPr lang="en-US" dirty="0"/>
              <a:t>HTTP/2 Intro</a:t>
            </a:r>
            <a:endParaRPr dirty="0"/>
          </a:p>
        </p:txBody>
      </p:sp>
      <p:sp>
        <p:nvSpPr>
          <p:cNvPr id="3" name="Segnaposto contenuto 2">
            <a:extLst>
              <a:ext uri="{FF2B5EF4-FFF2-40B4-BE49-F238E27FC236}">
                <a16:creationId xmlns:a16="http://schemas.microsoft.com/office/drawing/2014/main" id="{6D88FDBD-CF23-441A-A7DB-47457FA9904E}"/>
              </a:ext>
            </a:extLst>
          </p:cNvPr>
          <p:cNvSpPr>
            <a:spLocks noGrp="1"/>
          </p:cNvSpPr>
          <p:nvPr>
            <p:ph idx="1"/>
          </p:nvPr>
        </p:nvSpPr>
        <p:spPr>
          <a:xfrm>
            <a:off x="503238" y="1768475"/>
            <a:ext cx="9072562" cy="5006725"/>
          </a:xfrm>
        </p:spPr>
        <p:txBody>
          <a:bodyPr>
            <a:normAutofit lnSpcReduction="10000"/>
          </a:bodyPr>
          <a:lstStyle/>
          <a:p>
            <a:pPr marL="457200" indent="-457200">
              <a:buFont typeface="Arial" panose="020B0604020202020204" pitchFamily="34" charset="0"/>
              <a:buChar char="•"/>
              <a:defRPr/>
            </a:pPr>
            <a:r>
              <a:rPr lang="en-US" dirty="0"/>
              <a:t>Primary goals are: </a:t>
            </a:r>
          </a:p>
          <a:p>
            <a:pPr marL="1143000" lvl="1" indent="-457200">
              <a:defRPr/>
            </a:pPr>
            <a:r>
              <a:rPr lang="en-US" dirty="0"/>
              <a:t>to reduce latency by multiplexing, </a:t>
            </a:r>
          </a:p>
          <a:p>
            <a:pPr marL="1143000" lvl="1" indent="-457200">
              <a:defRPr/>
            </a:pPr>
            <a:r>
              <a:rPr lang="en-US" dirty="0"/>
              <a:t>minimize protocol overhead via efficient compression of header</a:t>
            </a:r>
          </a:p>
          <a:p>
            <a:pPr marL="1143000" lvl="1" indent="-457200">
              <a:defRPr/>
            </a:pPr>
            <a:r>
              <a:rPr lang="en-US" dirty="0"/>
              <a:t>request prioritization</a:t>
            </a:r>
          </a:p>
          <a:p>
            <a:pPr marL="1143000" lvl="1" indent="-457200">
              <a:defRPr/>
            </a:pPr>
            <a:r>
              <a:rPr lang="en-US" dirty="0"/>
              <a:t>server push.</a:t>
            </a:r>
          </a:p>
          <a:p>
            <a:pPr marL="457200" indent="-457200">
              <a:buFont typeface="Arial" panose="020B0604020202020204" pitchFamily="34" charset="0"/>
              <a:buChar char="•"/>
              <a:defRPr/>
            </a:pPr>
            <a:r>
              <a:rPr lang="en-US" dirty="0"/>
              <a:t>It maintains HTTP semantics ( URI, .. ), it modifies how the data is formatted (framed) and transported, hides all the complexity from our applications within the new framing layer. </a:t>
            </a:r>
          </a:p>
          <a:p>
            <a:pPr algn="ctr">
              <a:defRPr/>
            </a:pPr>
            <a:r>
              <a:rPr lang="en-US" dirty="0"/>
              <a:t>All existing applications can be delivered without modification. </a:t>
            </a:r>
            <a:endParaRPr dirty="0"/>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201357-92A1-4E2A-9B29-A62C1E305932}"/>
              </a:ext>
            </a:extLst>
          </p:cNvPr>
          <p:cNvSpPr>
            <a:spLocks noGrp="1"/>
          </p:cNvSpPr>
          <p:nvPr>
            <p:ph type="title"/>
          </p:nvPr>
        </p:nvSpPr>
        <p:spPr/>
        <p:txBody>
          <a:bodyPr/>
          <a:lstStyle/>
          <a:p>
            <a:pPr>
              <a:defRPr/>
            </a:pPr>
            <a:r>
              <a:rPr lang="en-US" dirty="0"/>
              <a:t>History of SPDY, the father</a:t>
            </a:r>
            <a:endParaRPr dirty="0"/>
          </a:p>
        </p:txBody>
      </p:sp>
      <p:sp>
        <p:nvSpPr>
          <p:cNvPr id="3" name="Segnaposto contenuto 2">
            <a:extLst>
              <a:ext uri="{FF2B5EF4-FFF2-40B4-BE49-F238E27FC236}">
                <a16:creationId xmlns:a16="http://schemas.microsoft.com/office/drawing/2014/main" id="{829F83E3-F4D1-4342-BED9-7CEDC4274CA5}"/>
              </a:ext>
            </a:extLst>
          </p:cNvPr>
          <p:cNvSpPr>
            <a:spLocks noGrp="1"/>
          </p:cNvSpPr>
          <p:nvPr>
            <p:ph idx="1"/>
          </p:nvPr>
        </p:nvSpPr>
        <p:spPr>
          <a:xfrm>
            <a:off x="503238" y="1768475"/>
            <a:ext cx="9072562" cy="5042725"/>
          </a:xfrm>
        </p:spPr>
        <p:txBody>
          <a:bodyPr/>
          <a:lstStyle/>
          <a:p>
            <a:pPr>
              <a:defRPr/>
            </a:pPr>
            <a:r>
              <a:rPr lang="en-US" dirty="0"/>
              <a:t>SPDY was an experimental protocol, by Google, mid-2009. The goal was to reduce the load latency of web pages. </a:t>
            </a:r>
          </a:p>
          <a:p>
            <a:pPr>
              <a:defRPr/>
            </a:pPr>
            <a:r>
              <a:rPr lang="en-US" dirty="0"/>
              <a:t>In 2012 SPDY  was supported in Chrome, Firefox, and Opera, and a rapidly growing number of sites, both large (e.g., Google, Twitter, Facebook). </a:t>
            </a:r>
          </a:p>
          <a:p>
            <a:pPr>
              <a:defRPr/>
            </a:pPr>
            <a:endParaRPr lang="en-US" dirty="0"/>
          </a:p>
          <a:p>
            <a:pPr algn="ctr">
              <a:defRPr/>
            </a:pPr>
            <a:r>
              <a:rPr lang="en-US" dirty="0"/>
              <a:t>SPDY was on track to become a </a:t>
            </a:r>
            <a:r>
              <a:rPr lang="en-US" b="1" dirty="0"/>
              <a:t>de facto standard</a:t>
            </a:r>
            <a:r>
              <a:rPr lang="en-US" dirty="0"/>
              <a:t> through growing industry adoption.</a:t>
            </a:r>
          </a:p>
          <a:p>
            <a:pPr>
              <a:defRPr/>
            </a:pPr>
            <a:endParaRPr lang="en-US" dirty="0"/>
          </a:p>
          <a:p>
            <a:pPr>
              <a:defRPr/>
            </a:pPr>
            <a:endParaRPr dirty="0"/>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F502F9-12D3-4A9F-A888-93E2629DED2F}"/>
              </a:ext>
            </a:extLst>
          </p:cNvPr>
          <p:cNvSpPr>
            <a:spLocks noGrp="1"/>
          </p:cNvSpPr>
          <p:nvPr>
            <p:ph type="title"/>
          </p:nvPr>
        </p:nvSpPr>
        <p:spPr/>
        <p:txBody>
          <a:bodyPr/>
          <a:lstStyle/>
          <a:p>
            <a:pPr>
              <a:defRPr/>
            </a:pPr>
            <a:r>
              <a:rPr dirty="0"/>
              <a:t>SPDY and HTTP/2</a:t>
            </a:r>
          </a:p>
        </p:txBody>
      </p:sp>
      <p:sp>
        <p:nvSpPr>
          <p:cNvPr id="3" name="Segnaposto contenuto 2">
            <a:extLst>
              <a:ext uri="{FF2B5EF4-FFF2-40B4-BE49-F238E27FC236}">
                <a16:creationId xmlns:a16="http://schemas.microsoft.com/office/drawing/2014/main" id="{B05804C7-80AC-4E06-B48F-7DEBC1D2808B}"/>
              </a:ext>
            </a:extLst>
          </p:cNvPr>
          <p:cNvSpPr>
            <a:spLocks noGrp="1"/>
          </p:cNvSpPr>
          <p:nvPr>
            <p:ph idx="1"/>
          </p:nvPr>
        </p:nvSpPr>
        <p:spPr>
          <a:xfrm>
            <a:off x="503238" y="1768475"/>
            <a:ext cx="9072562" cy="5013925"/>
          </a:xfrm>
        </p:spPr>
        <p:txBody>
          <a:bodyPr>
            <a:normAutofit/>
          </a:bodyPr>
          <a:lstStyle/>
          <a:p>
            <a:pPr>
              <a:defRPr/>
            </a:pPr>
            <a:r>
              <a:rPr lang="en-US" dirty="0"/>
              <a:t>Observing the SPDY trend, the HTTP Working Group (HTTP-WG IETF) kicked off a new effort to take the lessons learned from SPDY, build and improve on them, and deliver an official "HTTP/2" standard.</a:t>
            </a:r>
          </a:p>
          <a:p>
            <a:pPr>
              <a:defRPr/>
            </a:pPr>
            <a:r>
              <a:rPr lang="en-US" dirty="0"/>
              <a:t>In early 2015 the IETF-IESG reviewed and approved the new HTTP/2 std. for publication. </a:t>
            </a:r>
          </a:p>
          <a:p>
            <a:pPr>
              <a:defRPr/>
            </a:pPr>
            <a:r>
              <a:rPr lang="en-US" dirty="0"/>
              <a:t>In the 2016, Google removed SPDY support and NPM, in favor of HTTP/2 with ALPN</a:t>
            </a:r>
            <a:endParaRPr dirty="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D1BD6-6CFE-4BE2-8C0F-B32A97572484}"/>
              </a:ext>
            </a:extLst>
          </p:cNvPr>
          <p:cNvSpPr>
            <a:spLocks noGrp="1"/>
          </p:cNvSpPr>
          <p:nvPr>
            <p:ph type="title"/>
          </p:nvPr>
        </p:nvSpPr>
        <p:spPr/>
        <p:txBody>
          <a:bodyPr/>
          <a:lstStyle/>
          <a:p>
            <a:r>
              <a:rPr lang="it-IT" dirty="0"/>
              <a:t>HTTP/2 – HTTP / HTTPS </a:t>
            </a:r>
          </a:p>
        </p:txBody>
      </p:sp>
      <p:sp>
        <p:nvSpPr>
          <p:cNvPr id="3" name="Content Placeholder 2">
            <a:extLst>
              <a:ext uri="{FF2B5EF4-FFF2-40B4-BE49-F238E27FC236}">
                <a16:creationId xmlns:a16="http://schemas.microsoft.com/office/drawing/2014/main" id="{C484BF68-BDC2-4170-AAD5-8A9AEDB6885B}"/>
              </a:ext>
            </a:extLst>
          </p:cNvPr>
          <p:cNvSpPr>
            <a:spLocks noGrp="1"/>
          </p:cNvSpPr>
          <p:nvPr>
            <p:ph idx="1"/>
          </p:nvPr>
        </p:nvSpPr>
        <p:spPr>
          <a:xfrm>
            <a:off x="503238" y="2004695"/>
            <a:ext cx="9072562" cy="4384675"/>
          </a:xfrm>
        </p:spPr>
        <p:txBody>
          <a:bodyPr/>
          <a:lstStyle/>
          <a:p>
            <a:pPr marL="457200" indent="-457200">
              <a:buFont typeface="Arial" panose="020B0604020202020204" pitchFamily="34" charset="0"/>
              <a:buChar char="•"/>
            </a:pPr>
            <a:r>
              <a:rPr lang="it-IT" dirty="0"/>
              <a:t>TLS </a:t>
            </a:r>
            <a:r>
              <a:rPr lang="it-IT" dirty="0" err="1"/>
              <a:t>is</a:t>
            </a:r>
            <a:r>
              <a:rPr lang="it-IT" dirty="0"/>
              <a:t> optional, </a:t>
            </a:r>
            <a:r>
              <a:rPr lang="it-IT" dirty="0" err="1"/>
              <a:t>but</a:t>
            </a:r>
            <a:r>
              <a:rPr lang="it-IT" dirty="0"/>
              <a:t> the </a:t>
            </a:r>
            <a:r>
              <a:rPr lang="it-IT" dirty="0" err="1"/>
              <a:t>almost</a:t>
            </a:r>
            <a:r>
              <a:rPr lang="it-IT" dirty="0"/>
              <a:t> </a:t>
            </a:r>
            <a:r>
              <a:rPr lang="it-IT" dirty="0" err="1"/>
              <a:t>all</a:t>
            </a:r>
            <a:r>
              <a:rPr lang="it-IT" dirty="0"/>
              <a:t> </a:t>
            </a:r>
            <a:r>
              <a:rPr lang="it-IT" dirty="0" err="1"/>
              <a:t>implementatios</a:t>
            </a:r>
            <a:r>
              <a:rPr lang="it-IT" dirty="0"/>
              <a:t> are </a:t>
            </a:r>
            <a:r>
              <a:rPr lang="it-IT" dirty="0" err="1"/>
              <a:t>based</a:t>
            </a:r>
            <a:r>
              <a:rPr lang="it-IT" dirty="0"/>
              <a:t> on TLS ( ALPN ).</a:t>
            </a:r>
          </a:p>
          <a:p>
            <a:pPr marL="457200" indent="-457200">
              <a:buFont typeface="Arial" panose="020B0604020202020204" pitchFamily="34" charset="0"/>
              <a:buChar char="•"/>
            </a:pPr>
            <a:endParaRPr lang="it-IT" dirty="0"/>
          </a:p>
          <a:p>
            <a:pPr marL="457200" indent="-457200">
              <a:buFont typeface="Arial" panose="020B0604020202020204" pitchFamily="34" charset="0"/>
              <a:buChar char="•"/>
            </a:pPr>
            <a:r>
              <a:rPr lang="en-US" dirty="0"/>
              <a:t>Today, no major browser supports HTTP2 without TLS.</a:t>
            </a:r>
            <a:endParaRPr lang="it-IT" dirty="0"/>
          </a:p>
        </p:txBody>
      </p:sp>
    </p:spTree>
    <p:extLst>
      <p:ext uri="{BB962C8B-B14F-4D97-AF65-F5344CB8AC3E}">
        <p14:creationId xmlns:p14="http://schemas.microsoft.com/office/powerpoint/2010/main" val="2795536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74C7F0-0A45-4D8D-A44F-BC2EF5211BC7}"/>
              </a:ext>
            </a:extLst>
          </p:cNvPr>
          <p:cNvSpPr>
            <a:spLocks noGrp="1"/>
          </p:cNvSpPr>
          <p:nvPr>
            <p:ph type="title"/>
          </p:nvPr>
        </p:nvSpPr>
        <p:spPr/>
        <p:txBody>
          <a:bodyPr/>
          <a:lstStyle/>
          <a:p>
            <a:pPr>
              <a:defRPr/>
            </a:pPr>
            <a:r>
              <a:rPr b="1" dirty="0" err="1"/>
              <a:t>Binary</a:t>
            </a:r>
            <a:r>
              <a:rPr b="1" dirty="0"/>
              <a:t> </a:t>
            </a:r>
            <a:r>
              <a:rPr b="1" dirty="0" err="1"/>
              <a:t>Framing</a:t>
            </a:r>
            <a:r>
              <a:rPr b="1" dirty="0"/>
              <a:t> </a:t>
            </a:r>
            <a:r>
              <a:rPr b="1" dirty="0" err="1"/>
              <a:t>Layer</a:t>
            </a:r>
            <a:endParaRPr dirty="0"/>
          </a:p>
        </p:txBody>
      </p:sp>
      <p:pic>
        <p:nvPicPr>
          <p:cNvPr id="15363" name="Immagine 5">
            <a:extLst>
              <a:ext uri="{FF2B5EF4-FFF2-40B4-BE49-F238E27FC236}">
                <a16:creationId xmlns:a16="http://schemas.microsoft.com/office/drawing/2014/main" id="{6D5025C0-2FC4-45C5-8AA5-927E9C55C3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99" t="9625" r="3722" b="6825"/>
          <a:stretch>
            <a:fillRect/>
          </a:stretch>
        </p:blipFill>
        <p:spPr bwMode="auto">
          <a:xfrm>
            <a:off x="747395" y="2470785"/>
            <a:ext cx="8461375"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B6379F0B-0DF6-46C2-9F81-558DF05E8916}"/>
              </a:ext>
            </a:extLst>
          </p:cNvPr>
          <p:cNvSpPr txBox="1"/>
          <p:nvPr/>
        </p:nvSpPr>
        <p:spPr>
          <a:xfrm>
            <a:off x="3255962" y="1699260"/>
            <a:ext cx="3444240" cy="461665"/>
          </a:xfrm>
          <a:prstGeom prst="rect">
            <a:avLst/>
          </a:prstGeom>
          <a:noFill/>
        </p:spPr>
        <p:txBody>
          <a:bodyPr wrap="square" rtlCol="0">
            <a:spAutoFit/>
          </a:bodyPr>
          <a:lstStyle/>
          <a:p>
            <a:r>
              <a:rPr lang="en-US" sz="2400" dirty="0"/>
              <a:t>http2 is a binary protocol.</a:t>
            </a:r>
            <a:endParaRPr lang="it-IT" sz="2400" dirty="0"/>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98828A-E56B-4C66-BD92-324C111A789D}"/>
              </a:ext>
            </a:extLst>
          </p:cNvPr>
          <p:cNvSpPr>
            <a:spLocks noGrp="1"/>
          </p:cNvSpPr>
          <p:nvPr>
            <p:ph type="title"/>
          </p:nvPr>
        </p:nvSpPr>
        <p:spPr/>
        <p:txBody>
          <a:bodyPr/>
          <a:lstStyle/>
          <a:p>
            <a:pPr>
              <a:defRPr/>
            </a:pPr>
            <a:r>
              <a:rPr b="1" dirty="0"/>
              <a:t>Streams, </a:t>
            </a:r>
            <a:r>
              <a:rPr b="1" dirty="0" err="1"/>
              <a:t>Messages</a:t>
            </a:r>
            <a:r>
              <a:rPr b="1" dirty="0"/>
              <a:t>, and </a:t>
            </a:r>
            <a:r>
              <a:rPr b="1" dirty="0" err="1"/>
              <a:t>Frames</a:t>
            </a:r>
            <a:endParaRPr dirty="0"/>
          </a:p>
        </p:txBody>
      </p:sp>
      <p:sp>
        <p:nvSpPr>
          <p:cNvPr id="16387" name="Segnaposto contenuto 2">
            <a:extLst>
              <a:ext uri="{FF2B5EF4-FFF2-40B4-BE49-F238E27FC236}">
                <a16:creationId xmlns:a16="http://schemas.microsoft.com/office/drawing/2014/main" id="{5FAA3814-9B4F-4B7B-B24D-59FB90CDC7F4}"/>
              </a:ext>
            </a:extLst>
          </p:cNvPr>
          <p:cNvSpPr txBox="1">
            <a:spLocks noGrp="1" noChangeArrowheads="1"/>
          </p:cNvSpPr>
          <p:nvPr>
            <p:ph idx="1"/>
          </p:nvPr>
        </p:nvSpPr>
        <p:spPr bwMode="auto"/>
        <p:txBody>
          <a:bodyPr numCol="1">
            <a:prstTxWarp prst="textNoShape">
              <a:avLst/>
            </a:prstTxWarp>
          </a:bodyPr>
          <a:lstStyle/>
          <a:p>
            <a:pPr>
              <a:defRPr/>
            </a:pPr>
            <a:r>
              <a:rPr lang="en-US" altLang="it-IT" b="1">
                <a:latin typeface="Liberation Sans" panose="020B0604020202020204" pitchFamily="34" charset="0"/>
              </a:rPr>
              <a:t>Stream</a:t>
            </a:r>
            <a:r>
              <a:rPr lang="en-US" altLang="it-IT">
                <a:latin typeface="Liberation Sans" panose="020B0604020202020204" pitchFamily="34" charset="0"/>
              </a:rPr>
              <a:t>,  bidirectional flow of bytes within an established connection, which may carry one or more messages.</a:t>
            </a:r>
          </a:p>
          <a:p>
            <a:pPr>
              <a:defRPr/>
            </a:pPr>
            <a:r>
              <a:rPr lang="en-US" altLang="it-IT" b="1">
                <a:latin typeface="Liberation Sans" panose="020B0604020202020204" pitchFamily="34" charset="0"/>
              </a:rPr>
              <a:t>Message</a:t>
            </a:r>
            <a:r>
              <a:rPr lang="en-US" altLang="it-IT">
                <a:latin typeface="Liberation Sans" panose="020B0604020202020204" pitchFamily="34" charset="0"/>
              </a:rPr>
              <a:t>, complete sequence of frames that map to a logical request or response message. A message consists of one or more frames.</a:t>
            </a:r>
          </a:p>
          <a:p>
            <a:pPr>
              <a:defRPr/>
            </a:pPr>
            <a:r>
              <a:rPr lang="en-US" altLang="it-IT" b="1">
                <a:latin typeface="Liberation Sans" panose="020B0604020202020204" pitchFamily="34" charset="0"/>
              </a:rPr>
              <a:t>Frame</a:t>
            </a:r>
            <a:r>
              <a:rPr lang="en-US" altLang="it-IT">
                <a:latin typeface="Liberation Sans" panose="020B0604020202020204" pitchFamily="34" charset="0"/>
              </a:rPr>
              <a:t>, smallest unit of communication in HTTP/2, with a frame header, which at a minimum identifies the stream to which the frame belongs.</a:t>
            </a:r>
          </a:p>
          <a:p>
            <a:pPr>
              <a:defRPr/>
            </a:pPr>
            <a:endParaRPr lang="en-US" altLang="it-IT">
              <a:latin typeface="Liberation Sans" panose="020B0604020202020204" pitchFamily="34" charset="0"/>
            </a:endParaRP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509064-E0A5-4A1A-B3AE-589AFE6FE062}"/>
              </a:ext>
            </a:extLst>
          </p:cNvPr>
          <p:cNvSpPr>
            <a:spLocks noGrp="1"/>
          </p:cNvSpPr>
          <p:nvPr>
            <p:ph type="title"/>
          </p:nvPr>
        </p:nvSpPr>
        <p:spPr/>
        <p:txBody>
          <a:bodyPr/>
          <a:lstStyle/>
          <a:p>
            <a:pPr>
              <a:defRPr/>
            </a:pPr>
            <a:r>
              <a:rPr b="1" dirty="0" err="1"/>
              <a:t>Frames</a:t>
            </a:r>
            <a:endParaRPr dirty="0"/>
          </a:p>
        </p:txBody>
      </p:sp>
      <p:sp>
        <p:nvSpPr>
          <p:cNvPr id="3" name="Segnaposto contenuto 2">
            <a:extLst>
              <a:ext uri="{FF2B5EF4-FFF2-40B4-BE49-F238E27FC236}">
                <a16:creationId xmlns:a16="http://schemas.microsoft.com/office/drawing/2014/main" id="{F7466F88-2F18-483E-B785-7DE66D7360F7}"/>
              </a:ext>
            </a:extLst>
          </p:cNvPr>
          <p:cNvSpPr>
            <a:spLocks noGrp="1"/>
          </p:cNvSpPr>
          <p:nvPr>
            <p:ph idx="1"/>
          </p:nvPr>
        </p:nvSpPr>
        <p:spPr>
          <a:xfrm>
            <a:off x="503238" y="1768475"/>
            <a:ext cx="9072562" cy="4955518"/>
          </a:xfrm>
        </p:spPr>
        <p:txBody>
          <a:bodyPr>
            <a:normAutofit fontScale="92500" lnSpcReduction="20000"/>
          </a:bodyPr>
          <a:lstStyle/>
          <a:p>
            <a:pPr>
              <a:defRPr/>
            </a:pPr>
            <a:r>
              <a:rPr lang="en-US" dirty="0"/>
              <a:t>All </a:t>
            </a:r>
            <a:r>
              <a:rPr lang="en-US" i="1" dirty="0"/>
              <a:t>communication</a:t>
            </a:r>
            <a:r>
              <a:rPr lang="en-US" dirty="0"/>
              <a:t> is over a </a:t>
            </a:r>
            <a:r>
              <a:rPr lang="en-US" b="1" dirty="0"/>
              <a:t>single</a:t>
            </a:r>
            <a:r>
              <a:rPr lang="en-US" dirty="0"/>
              <a:t> TCP connection that can carry </a:t>
            </a:r>
            <a:r>
              <a:rPr lang="en-US" b="1" dirty="0"/>
              <a:t>any number of bidirectional streams</a:t>
            </a:r>
            <a:r>
              <a:rPr lang="en-US" dirty="0"/>
              <a:t>.</a:t>
            </a:r>
          </a:p>
          <a:p>
            <a:pPr>
              <a:defRPr/>
            </a:pPr>
            <a:r>
              <a:rPr lang="en-US" dirty="0"/>
              <a:t>Each stream has a </a:t>
            </a:r>
            <a:r>
              <a:rPr lang="en-US" b="1" dirty="0"/>
              <a:t>unique identifier </a:t>
            </a:r>
            <a:r>
              <a:rPr lang="en-US" dirty="0"/>
              <a:t>and optional </a:t>
            </a:r>
            <a:r>
              <a:rPr lang="en-US" b="1" dirty="0"/>
              <a:t>priority information </a:t>
            </a:r>
            <a:r>
              <a:rPr lang="en-US" dirty="0"/>
              <a:t>that is used to carry bidirectional messages.</a:t>
            </a:r>
          </a:p>
          <a:p>
            <a:pPr>
              <a:defRPr/>
            </a:pPr>
            <a:r>
              <a:rPr lang="en-US" dirty="0"/>
              <a:t>The frame carries a specific type of data—e.g., HTTP </a:t>
            </a:r>
            <a:r>
              <a:rPr lang="en-US" b="1" dirty="0"/>
              <a:t>headers, message payload, ... </a:t>
            </a:r>
          </a:p>
          <a:p>
            <a:pPr>
              <a:defRPr/>
            </a:pPr>
            <a:r>
              <a:rPr lang="en-US" dirty="0"/>
              <a:t>Frames from different streams may be </a:t>
            </a:r>
            <a:r>
              <a:rPr lang="en-US" b="1" dirty="0"/>
              <a:t>interleaved</a:t>
            </a:r>
            <a:r>
              <a:rPr lang="en-US" dirty="0"/>
              <a:t> and then </a:t>
            </a:r>
            <a:r>
              <a:rPr lang="en-US" b="1" dirty="0"/>
              <a:t>reassembled</a:t>
            </a:r>
            <a:r>
              <a:rPr lang="en-US" dirty="0"/>
              <a:t> via the embedded stream identifier in the header of each frame.</a:t>
            </a:r>
          </a:p>
          <a:p>
            <a:pPr>
              <a:defRPr/>
            </a:pPr>
            <a:endParaRPr dirty="0"/>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20F215-E0F3-4F13-9031-B1A6F2A85E94}"/>
              </a:ext>
            </a:extLst>
          </p:cNvPr>
          <p:cNvSpPr>
            <a:spLocks noGrp="1"/>
          </p:cNvSpPr>
          <p:nvPr>
            <p:ph type="title"/>
          </p:nvPr>
        </p:nvSpPr>
        <p:spPr>
          <a:xfrm>
            <a:off x="503238" y="301625"/>
            <a:ext cx="8152031" cy="1262063"/>
          </a:xfrm>
        </p:spPr>
        <p:txBody>
          <a:bodyPr/>
          <a:lstStyle/>
          <a:p>
            <a:pPr>
              <a:defRPr/>
            </a:pPr>
            <a:r>
              <a:rPr lang="en-US" dirty="0"/>
              <a:t>HTTP/2 streams, messages, and frames</a:t>
            </a:r>
            <a:endParaRPr dirty="0"/>
          </a:p>
        </p:txBody>
      </p:sp>
      <p:sp>
        <p:nvSpPr>
          <p:cNvPr id="3" name="Segnaposto contenuto 2">
            <a:extLst>
              <a:ext uri="{FF2B5EF4-FFF2-40B4-BE49-F238E27FC236}">
                <a16:creationId xmlns:a16="http://schemas.microsoft.com/office/drawing/2014/main" id="{469EA61D-97C3-41AD-99E8-7E3E6AC90FFB}"/>
              </a:ext>
            </a:extLst>
          </p:cNvPr>
          <p:cNvSpPr>
            <a:spLocks noGrp="1"/>
          </p:cNvSpPr>
          <p:nvPr>
            <p:ph idx="1"/>
          </p:nvPr>
        </p:nvSpPr>
        <p:spPr/>
        <p:txBody>
          <a:bodyPr/>
          <a:lstStyle/>
          <a:p>
            <a:pPr>
              <a:defRPr/>
            </a:pPr>
            <a:endParaRPr/>
          </a:p>
        </p:txBody>
      </p:sp>
      <p:pic>
        <p:nvPicPr>
          <p:cNvPr id="20484" name="Immagine 3">
            <a:extLst>
              <a:ext uri="{FF2B5EF4-FFF2-40B4-BE49-F238E27FC236}">
                <a16:creationId xmlns:a16="http://schemas.microsoft.com/office/drawing/2014/main" id="{F7080ECB-2876-4642-8BFA-4ACA06D6AD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862" t="9337" r="19066" b="6837"/>
          <a:stretch>
            <a:fillRect/>
          </a:stretch>
        </p:blipFill>
        <p:spPr bwMode="auto">
          <a:xfrm>
            <a:off x="1144588" y="1563688"/>
            <a:ext cx="7999412" cy="547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3EAE83-5728-4CA4-AE48-B2261FBC7B55}"/>
              </a:ext>
            </a:extLst>
          </p:cNvPr>
          <p:cNvSpPr>
            <a:spLocks noGrp="1"/>
          </p:cNvSpPr>
          <p:nvPr>
            <p:ph type="title"/>
          </p:nvPr>
        </p:nvSpPr>
        <p:spPr/>
        <p:txBody>
          <a:bodyPr/>
          <a:lstStyle/>
          <a:p>
            <a:pPr>
              <a:defRPr/>
            </a:pPr>
            <a:r>
              <a:rPr b="1" dirty="0"/>
              <a:t>Multiplexing</a:t>
            </a:r>
            <a:endParaRPr dirty="0"/>
          </a:p>
        </p:txBody>
      </p:sp>
      <p:sp>
        <p:nvSpPr>
          <p:cNvPr id="3" name="Segnaposto contenuto 2">
            <a:extLst>
              <a:ext uri="{FF2B5EF4-FFF2-40B4-BE49-F238E27FC236}">
                <a16:creationId xmlns:a16="http://schemas.microsoft.com/office/drawing/2014/main" id="{DE67E8B3-821B-4247-AB72-3D66D13C7063}"/>
              </a:ext>
            </a:extLst>
          </p:cNvPr>
          <p:cNvSpPr>
            <a:spLocks noGrp="1"/>
          </p:cNvSpPr>
          <p:nvPr>
            <p:ph idx="1"/>
          </p:nvPr>
        </p:nvSpPr>
        <p:spPr>
          <a:xfrm>
            <a:off x="503238" y="1768475"/>
            <a:ext cx="9072562" cy="2637987"/>
          </a:xfrm>
        </p:spPr>
        <p:txBody>
          <a:bodyPr>
            <a:normAutofit lnSpcReduction="10000"/>
          </a:bodyPr>
          <a:lstStyle/>
          <a:p>
            <a:pPr>
              <a:defRPr/>
            </a:pPr>
            <a:r>
              <a:rPr lang="en-US" dirty="0"/>
              <a:t>Multiple streams in flight within the same connection: the client is transmitting a DATA frame (stream 5) to the server, while the server is transmitting an interleaved sequence of frames to the client for streams 1 and 3. As a result, there are </a:t>
            </a:r>
            <a:r>
              <a:rPr lang="en-US" b="1" dirty="0"/>
              <a:t>3 parallel streams in flight</a:t>
            </a:r>
            <a:r>
              <a:rPr lang="en-US" dirty="0"/>
              <a:t>!</a:t>
            </a:r>
            <a:endParaRPr dirty="0"/>
          </a:p>
        </p:txBody>
      </p:sp>
      <p:pic>
        <p:nvPicPr>
          <p:cNvPr id="22532" name="Immagine 3">
            <a:extLst>
              <a:ext uri="{FF2B5EF4-FFF2-40B4-BE49-F238E27FC236}">
                <a16:creationId xmlns:a16="http://schemas.microsoft.com/office/drawing/2014/main" id="{55955D03-5342-4639-B689-FCE12AD5C6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3933" b="21571"/>
          <a:stretch>
            <a:fillRect/>
          </a:stretch>
        </p:blipFill>
        <p:spPr bwMode="auto">
          <a:xfrm>
            <a:off x="684213" y="4406900"/>
            <a:ext cx="8459787"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573BA19-649D-4326-9F96-DE392BD1A3E4}"/>
              </a:ext>
            </a:extLst>
          </p:cNvPr>
          <p:cNvSpPr/>
          <p:nvPr/>
        </p:nvSpPr>
        <p:spPr>
          <a:xfrm>
            <a:off x="312420" y="1470660"/>
            <a:ext cx="6103620" cy="32009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 name="Titolo 1">
            <a:extLst>
              <a:ext uri="{FF2B5EF4-FFF2-40B4-BE49-F238E27FC236}">
                <a16:creationId xmlns:a16="http://schemas.microsoft.com/office/drawing/2014/main" id="{133EAE83-5728-4CA4-AE48-B2261FBC7B55}"/>
              </a:ext>
            </a:extLst>
          </p:cNvPr>
          <p:cNvSpPr>
            <a:spLocks noGrp="1"/>
          </p:cNvSpPr>
          <p:nvPr>
            <p:ph type="title"/>
          </p:nvPr>
        </p:nvSpPr>
        <p:spPr/>
        <p:txBody>
          <a:bodyPr/>
          <a:lstStyle/>
          <a:p>
            <a:pPr>
              <a:defRPr/>
            </a:pPr>
            <a:r>
              <a:rPr b="1" dirty="0"/>
              <a:t>Multiplexing</a:t>
            </a:r>
            <a:r>
              <a:rPr lang="it-IT" b="1" dirty="0"/>
              <a:t> :: by </a:t>
            </a:r>
            <a:r>
              <a:rPr lang="it-IT" b="1" dirty="0" err="1"/>
              <a:t>Trains</a:t>
            </a:r>
            <a:endParaRPr dirty="0"/>
          </a:p>
        </p:txBody>
      </p:sp>
      <p:sp>
        <p:nvSpPr>
          <p:cNvPr id="5" name="Content Placeholder 4">
            <a:extLst>
              <a:ext uri="{FF2B5EF4-FFF2-40B4-BE49-F238E27FC236}">
                <a16:creationId xmlns:a16="http://schemas.microsoft.com/office/drawing/2014/main" id="{5AD65D6E-3AA5-44D3-9427-70EFDA7D5B76}"/>
              </a:ext>
            </a:extLst>
          </p:cNvPr>
          <p:cNvSpPr>
            <a:spLocks noGrp="1"/>
          </p:cNvSpPr>
          <p:nvPr>
            <p:ph idx="1"/>
          </p:nvPr>
        </p:nvSpPr>
        <p:spPr/>
        <p:txBody>
          <a:bodyPr/>
          <a:lstStyle/>
          <a:p>
            <a:endParaRPr lang="it-IT"/>
          </a:p>
        </p:txBody>
      </p:sp>
      <p:pic>
        <p:nvPicPr>
          <p:cNvPr id="1026" name="Picture 2" descr="one train">
            <a:extLst>
              <a:ext uri="{FF2B5EF4-FFF2-40B4-BE49-F238E27FC236}">
                <a16:creationId xmlns:a16="http://schemas.microsoft.com/office/drawing/2014/main" id="{66449BFC-54F3-4967-825A-368E93680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32" y="1701362"/>
            <a:ext cx="4065587" cy="14331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other train">
            <a:extLst>
              <a:ext uri="{FF2B5EF4-FFF2-40B4-BE49-F238E27FC236}">
                <a16:creationId xmlns:a16="http://schemas.microsoft.com/office/drawing/2014/main" id="{D375E6A1-16AE-42B8-9914-35D8521E9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813" y="3092875"/>
            <a:ext cx="4065587" cy="13518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ltiplexed train">
            <a:extLst>
              <a:ext uri="{FF2B5EF4-FFF2-40B4-BE49-F238E27FC236}">
                <a16:creationId xmlns:a16="http://schemas.microsoft.com/office/drawing/2014/main" id="{ED2166D1-E080-4C96-A611-7A0CA5A30E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4048" y="4738757"/>
            <a:ext cx="5535823" cy="1785303"/>
          </a:xfrm>
          <a:prstGeom prst="rect">
            <a:avLst/>
          </a:prstGeom>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pic>
      <p:sp>
        <p:nvSpPr>
          <p:cNvPr id="7" name="TextBox 6">
            <a:extLst>
              <a:ext uri="{FF2B5EF4-FFF2-40B4-BE49-F238E27FC236}">
                <a16:creationId xmlns:a16="http://schemas.microsoft.com/office/drawing/2014/main" id="{E38F5CC4-908C-45B3-AFF9-E77420901778}"/>
              </a:ext>
            </a:extLst>
          </p:cNvPr>
          <p:cNvSpPr txBox="1"/>
          <p:nvPr/>
        </p:nvSpPr>
        <p:spPr>
          <a:xfrm>
            <a:off x="426720" y="6524060"/>
            <a:ext cx="5989320" cy="369332"/>
          </a:xfrm>
          <a:prstGeom prst="rect">
            <a:avLst/>
          </a:prstGeom>
          <a:noFill/>
        </p:spPr>
        <p:txBody>
          <a:bodyPr wrap="square" rtlCol="0">
            <a:spAutoFit/>
          </a:bodyPr>
          <a:lstStyle/>
          <a:p>
            <a:r>
              <a:rPr lang="it-IT" dirty="0" err="1"/>
              <a:t>Src</a:t>
            </a:r>
            <a:r>
              <a:rPr lang="it-IT" dirty="0"/>
              <a:t>: </a:t>
            </a:r>
            <a:r>
              <a:rPr lang="it-IT" dirty="0">
                <a:hlinkClick r:id="rId5"/>
              </a:rPr>
              <a:t>https://bagder.gitbooks.io/http2-explained/en/part6.html</a:t>
            </a:r>
            <a:r>
              <a:rPr lang="it-IT" dirty="0"/>
              <a:t>  </a:t>
            </a:r>
          </a:p>
        </p:txBody>
      </p:sp>
    </p:spTree>
    <p:extLst>
      <p:ext uri="{BB962C8B-B14F-4D97-AF65-F5344CB8AC3E}">
        <p14:creationId xmlns:p14="http://schemas.microsoft.com/office/powerpoint/2010/main" val="3480464500"/>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4CBBF2-BA71-4738-B93E-7EE93214A3B1}"/>
              </a:ext>
            </a:extLst>
          </p:cNvPr>
          <p:cNvSpPr>
            <a:spLocks noGrp="1"/>
          </p:cNvSpPr>
          <p:nvPr>
            <p:ph type="title"/>
          </p:nvPr>
        </p:nvSpPr>
        <p:spPr/>
        <p:txBody>
          <a:bodyPr/>
          <a:lstStyle/>
          <a:p>
            <a:r>
              <a:rPr lang="it-IT"/>
              <a:t>Contents</a:t>
            </a:r>
            <a:endParaRPr lang="it-IT" dirty="0"/>
          </a:p>
        </p:txBody>
      </p:sp>
      <p:sp>
        <p:nvSpPr>
          <p:cNvPr id="3" name="Segnaposto contenuto 2">
            <a:extLst>
              <a:ext uri="{FF2B5EF4-FFF2-40B4-BE49-F238E27FC236}">
                <a16:creationId xmlns:a16="http://schemas.microsoft.com/office/drawing/2014/main" id="{3CE60732-6B54-4214-B7D3-51B71AAAF0E9}"/>
              </a:ext>
            </a:extLst>
          </p:cNvPr>
          <p:cNvSpPr>
            <a:spLocks noGrp="1"/>
          </p:cNvSpPr>
          <p:nvPr>
            <p:ph idx="1"/>
          </p:nvPr>
        </p:nvSpPr>
        <p:spPr/>
        <p:txBody>
          <a:bodyPr/>
          <a:lstStyle/>
          <a:p>
            <a:pPr marL="457200" indent="-457200">
              <a:buFont typeface="Arial" panose="020B0604020202020204" pitchFamily="34" charset="0"/>
              <a:buChar char="•"/>
            </a:pPr>
            <a:r>
              <a:rPr lang="en-GB" dirty="0"/>
              <a:t>HTTP 1.1 </a:t>
            </a:r>
          </a:p>
          <a:p>
            <a:pPr marL="1143000" lvl="1" indent="-457200"/>
            <a:r>
              <a:rPr lang="en-GB" dirty="0"/>
              <a:t>The </a:t>
            </a:r>
            <a:r>
              <a:rPr lang="en-GB" dirty="0" err="1"/>
              <a:t>ownsides</a:t>
            </a:r>
            <a:endParaRPr lang="en-GB" dirty="0"/>
          </a:p>
          <a:p>
            <a:pPr marL="1143000" lvl="1" indent="-457200"/>
            <a:r>
              <a:rPr lang="en-GB" dirty="0"/>
              <a:t>Developers workarounds</a:t>
            </a:r>
          </a:p>
          <a:p>
            <a:pPr marL="457200" indent="-457200">
              <a:buFont typeface="Arial" panose="020B0604020202020204" pitchFamily="34" charset="0"/>
              <a:buChar char="•"/>
            </a:pPr>
            <a:r>
              <a:rPr lang="en-GB" dirty="0"/>
              <a:t>HTTP 2 </a:t>
            </a:r>
          </a:p>
          <a:p>
            <a:pPr marL="1143000" lvl="1" indent="-457200"/>
            <a:r>
              <a:rPr lang="en-GB" dirty="0"/>
              <a:t>The protocol and the advantages</a:t>
            </a:r>
          </a:p>
          <a:p>
            <a:pPr marL="1143000" lvl="1" indent="-457200"/>
            <a:r>
              <a:rPr lang="en-GB" dirty="0"/>
              <a:t>Adoption and Implementations</a:t>
            </a:r>
          </a:p>
          <a:p>
            <a:pPr marL="457200" indent="-457200">
              <a:buFont typeface="Arial" panose="020B0604020202020204" pitchFamily="34" charset="0"/>
              <a:buChar char="•"/>
            </a:pPr>
            <a:r>
              <a:rPr lang="en-GB" dirty="0"/>
              <a:t>Questions</a:t>
            </a:r>
          </a:p>
          <a:p>
            <a:pPr marL="457200" indent="-457200">
              <a:buFont typeface="Arial" panose="020B0604020202020204" pitchFamily="34" charset="0"/>
              <a:buChar char="•"/>
            </a:pPr>
            <a:r>
              <a:rPr lang="en-GB" dirty="0"/>
              <a:t>Beer </a:t>
            </a:r>
          </a:p>
          <a:p>
            <a:endParaRPr lang="it-IT" dirty="0"/>
          </a:p>
        </p:txBody>
      </p:sp>
    </p:spTree>
    <p:extLst>
      <p:ext uri="{BB962C8B-B14F-4D97-AF65-F5344CB8AC3E}">
        <p14:creationId xmlns:p14="http://schemas.microsoft.com/office/powerpoint/2010/main" val="1792973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6A801C-22EC-44AB-937C-FD706445FE85}"/>
              </a:ext>
            </a:extLst>
          </p:cNvPr>
          <p:cNvSpPr>
            <a:spLocks noGrp="1"/>
          </p:cNvSpPr>
          <p:nvPr>
            <p:ph type="title"/>
          </p:nvPr>
        </p:nvSpPr>
        <p:spPr/>
        <p:txBody>
          <a:bodyPr/>
          <a:lstStyle/>
          <a:p>
            <a:pPr>
              <a:defRPr/>
            </a:pPr>
            <a:r>
              <a:rPr b="1" dirty="0"/>
              <a:t>Multiplexing - Benefits</a:t>
            </a:r>
            <a:endParaRPr dirty="0"/>
          </a:p>
        </p:txBody>
      </p:sp>
      <p:sp>
        <p:nvSpPr>
          <p:cNvPr id="3" name="Segnaposto contenuto 2">
            <a:extLst>
              <a:ext uri="{FF2B5EF4-FFF2-40B4-BE49-F238E27FC236}">
                <a16:creationId xmlns:a16="http://schemas.microsoft.com/office/drawing/2014/main" id="{1C7189B8-8D59-44B5-80FC-772171C7381B}"/>
              </a:ext>
            </a:extLst>
          </p:cNvPr>
          <p:cNvSpPr>
            <a:spLocks noGrp="1"/>
          </p:cNvSpPr>
          <p:nvPr>
            <p:ph idx="1"/>
          </p:nvPr>
        </p:nvSpPr>
        <p:spPr>
          <a:xfrm>
            <a:off x="503238" y="1768475"/>
            <a:ext cx="9072562" cy="5097408"/>
          </a:xfrm>
        </p:spPr>
        <p:txBody>
          <a:bodyPr>
            <a:normAutofit fontScale="62500" lnSpcReduction="20000"/>
          </a:bodyPr>
          <a:lstStyle/>
          <a:p>
            <a:pPr>
              <a:defRPr/>
            </a:pPr>
            <a:r>
              <a:rPr lang="en-US" dirty="0"/>
              <a:t>Multiplexing is the single most important enhancement of HTTP/2. In fact, it introduces a ripple effect of numerous performance benefits across the entire stack of all web technologies, enabling us to:</a:t>
            </a:r>
          </a:p>
          <a:p>
            <a:pPr marL="457200" indent="-457200">
              <a:buFont typeface="Arial" panose="020B0604020202020204" pitchFamily="34" charset="0"/>
              <a:buChar char="•"/>
              <a:defRPr/>
            </a:pPr>
            <a:r>
              <a:rPr lang="en-US" dirty="0"/>
              <a:t>Interleave multiple requests/ responses in parallel without blocking on any one</a:t>
            </a:r>
          </a:p>
          <a:p>
            <a:pPr marL="457200" indent="-457200">
              <a:buFont typeface="Arial" panose="020B0604020202020204" pitchFamily="34" charset="0"/>
              <a:buChar char="•"/>
              <a:defRPr/>
            </a:pPr>
            <a:r>
              <a:rPr lang="en-US" dirty="0"/>
              <a:t>Use a single connection to deliver multiple requests and responses in parallel</a:t>
            </a:r>
          </a:p>
          <a:p>
            <a:pPr marL="457200" indent="-457200">
              <a:buFont typeface="Arial" panose="020B0604020202020204" pitchFamily="34" charset="0"/>
              <a:buChar char="•"/>
              <a:defRPr/>
            </a:pPr>
            <a:r>
              <a:rPr lang="en-US" dirty="0"/>
              <a:t>Remove unnecessary HTTP/1.x workarounds, such as concatenated files, image sprites, and domain </a:t>
            </a:r>
            <a:r>
              <a:rPr lang="en-US" dirty="0" err="1"/>
              <a:t>sharding</a:t>
            </a:r>
            <a:endParaRPr lang="en-US" dirty="0"/>
          </a:p>
          <a:p>
            <a:pPr marL="457200" indent="-457200">
              <a:buFont typeface="Arial" panose="020B0604020202020204" pitchFamily="34" charset="0"/>
              <a:buChar char="•"/>
              <a:defRPr/>
            </a:pPr>
            <a:r>
              <a:rPr lang="en-US" dirty="0"/>
              <a:t>Deliver lower page load times by eliminating unnecessary latency and improving utilization of available network capacity</a:t>
            </a:r>
          </a:p>
          <a:p>
            <a:pPr>
              <a:defRPr/>
            </a:pPr>
            <a:r>
              <a:rPr lang="en-US" dirty="0"/>
              <a:t>The new binary framing layer in HTTP/2 resolves the </a:t>
            </a:r>
            <a:r>
              <a:rPr lang="en-US" b="1" dirty="0"/>
              <a:t>head-of-line blocking problem found in HTTP/1.x </a:t>
            </a:r>
            <a:r>
              <a:rPr lang="en-US" dirty="0"/>
              <a:t>and eliminates the need for multiple connections to enable parallel processing and delivery of requests and responses. </a:t>
            </a:r>
          </a:p>
          <a:p>
            <a:pPr>
              <a:defRPr/>
            </a:pPr>
            <a:r>
              <a:rPr lang="en-US" dirty="0"/>
              <a:t>As a result, this makes our applications faster, simpler, and cheaper to deploy.</a:t>
            </a:r>
            <a:endParaRPr dirty="0"/>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AB2C39-999F-4EA3-8AE7-BF8E52997683}"/>
              </a:ext>
            </a:extLst>
          </p:cNvPr>
          <p:cNvSpPr>
            <a:spLocks noGrp="1"/>
          </p:cNvSpPr>
          <p:nvPr>
            <p:ph type="title"/>
          </p:nvPr>
        </p:nvSpPr>
        <p:spPr/>
        <p:txBody>
          <a:bodyPr/>
          <a:lstStyle/>
          <a:p>
            <a:pPr>
              <a:defRPr/>
            </a:pPr>
            <a:r>
              <a:rPr b="1" dirty="0"/>
              <a:t>Stream </a:t>
            </a:r>
            <a:r>
              <a:rPr b="1" dirty="0" err="1"/>
              <a:t>Prioritization</a:t>
            </a:r>
            <a:endParaRPr dirty="0"/>
          </a:p>
        </p:txBody>
      </p:sp>
      <p:sp>
        <p:nvSpPr>
          <p:cNvPr id="3" name="Segnaposto contenuto 2">
            <a:extLst>
              <a:ext uri="{FF2B5EF4-FFF2-40B4-BE49-F238E27FC236}">
                <a16:creationId xmlns:a16="http://schemas.microsoft.com/office/drawing/2014/main" id="{F6853C39-6551-4E76-A762-4779B674213B}"/>
              </a:ext>
            </a:extLst>
          </p:cNvPr>
          <p:cNvSpPr>
            <a:spLocks noGrp="1"/>
          </p:cNvSpPr>
          <p:nvPr>
            <p:ph idx="1"/>
          </p:nvPr>
        </p:nvSpPr>
        <p:spPr>
          <a:xfrm>
            <a:off x="503238" y="1653066"/>
            <a:ext cx="9072562" cy="5176235"/>
          </a:xfrm>
        </p:spPr>
        <p:txBody>
          <a:bodyPr>
            <a:normAutofit fontScale="85000" lnSpcReduction="20000"/>
          </a:bodyPr>
          <a:lstStyle/>
          <a:p>
            <a:pPr>
              <a:defRPr/>
            </a:pPr>
            <a:r>
              <a:rPr lang="en-US" dirty="0"/>
              <a:t>Multiplexing of frames, implies that the </a:t>
            </a:r>
            <a:r>
              <a:rPr lang="en-US" b="1" dirty="0"/>
              <a:t>order</a:t>
            </a:r>
            <a:r>
              <a:rPr lang="en-US" dirty="0"/>
              <a:t> in which the frames are interleaved and delivered becomes a </a:t>
            </a:r>
            <a:r>
              <a:rPr lang="en-US" b="1" dirty="0"/>
              <a:t>critical performance aspect</a:t>
            </a:r>
            <a:r>
              <a:rPr lang="en-US" dirty="0"/>
              <a:t>. </a:t>
            </a:r>
          </a:p>
          <a:p>
            <a:pPr>
              <a:defRPr/>
            </a:pPr>
            <a:r>
              <a:rPr lang="en-US" dirty="0"/>
              <a:t>HTTP/2 standard allows each stream to have an associated weight and dependency: </a:t>
            </a:r>
          </a:p>
          <a:p>
            <a:pPr marL="457200" indent="-457200">
              <a:buFont typeface="Arial" panose="020B0604020202020204" pitchFamily="34" charset="0"/>
              <a:buChar char="•"/>
              <a:defRPr/>
            </a:pPr>
            <a:r>
              <a:rPr lang="en-US" dirty="0"/>
              <a:t>each stream may be assigned an integer </a:t>
            </a:r>
            <a:r>
              <a:rPr lang="en-US" b="1" dirty="0">
                <a:solidFill>
                  <a:schemeClr val="accent1">
                    <a:lumMod val="75000"/>
                  </a:schemeClr>
                </a:solidFill>
              </a:rPr>
              <a:t>weight</a:t>
            </a:r>
          </a:p>
          <a:p>
            <a:pPr marL="457200" indent="-457200">
              <a:buFont typeface="Arial" panose="020B0604020202020204" pitchFamily="34" charset="0"/>
              <a:buChar char="•"/>
              <a:defRPr/>
            </a:pPr>
            <a:r>
              <a:rPr lang="en-US" dirty="0"/>
              <a:t>each stream may be given an </a:t>
            </a:r>
            <a:r>
              <a:rPr lang="en-US" b="1" dirty="0">
                <a:solidFill>
                  <a:schemeClr val="accent1">
                    <a:lumMod val="75000"/>
                  </a:schemeClr>
                </a:solidFill>
              </a:rPr>
              <a:t>explicit dependency </a:t>
            </a:r>
            <a:r>
              <a:rPr lang="en-US" dirty="0"/>
              <a:t>on another stream</a:t>
            </a:r>
          </a:p>
          <a:p>
            <a:pPr>
              <a:defRPr/>
            </a:pPr>
            <a:r>
              <a:rPr lang="en-US" dirty="0"/>
              <a:t>The combination of stream dependencies and weights allows the client to construct and communicate a "prioritization tree“</a:t>
            </a:r>
          </a:p>
          <a:p>
            <a:pPr>
              <a:defRPr/>
            </a:pPr>
            <a:r>
              <a:rPr lang="en-US" dirty="0"/>
              <a:t>The client can change dependencies and reallocate weights in response to user interaction and other signals. </a:t>
            </a:r>
            <a:endParaRPr dirty="0"/>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3DD911-92CB-4152-B979-37BDCFE5B0B9}"/>
              </a:ext>
            </a:extLst>
          </p:cNvPr>
          <p:cNvSpPr>
            <a:spLocks noGrp="1"/>
          </p:cNvSpPr>
          <p:nvPr>
            <p:ph type="title"/>
          </p:nvPr>
        </p:nvSpPr>
        <p:spPr/>
        <p:txBody>
          <a:bodyPr/>
          <a:lstStyle/>
          <a:p>
            <a:pPr>
              <a:defRPr/>
            </a:pPr>
            <a:r>
              <a:rPr b="1" dirty="0" err="1"/>
              <a:t>Prioritization</a:t>
            </a:r>
            <a:r>
              <a:rPr b="1" dirty="0"/>
              <a:t> </a:t>
            </a:r>
            <a:r>
              <a:rPr b="1" dirty="0" err="1"/>
              <a:t>Examples</a:t>
            </a:r>
            <a:endParaRPr dirty="0"/>
          </a:p>
        </p:txBody>
      </p:sp>
      <p:sp>
        <p:nvSpPr>
          <p:cNvPr id="3" name="Segnaposto contenuto 2">
            <a:extLst>
              <a:ext uri="{FF2B5EF4-FFF2-40B4-BE49-F238E27FC236}">
                <a16:creationId xmlns:a16="http://schemas.microsoft.com/office/drawing/2014/main" id="{7318C76E-4357-4AE7-9286-EB057CEB6D2F}"/>
              </a:ext>
            </a:extLst>
          </p:cNvPr>
          <p:cNvSpPr>
            <a:spLocks noGrp="1"/>
          </p:cNvSpPr>
          <p:nvPr>
            <p:ph idx="1"/>
          </p:nvPr>
        </p:nvSpPr>
        <p:spPr>
          <a:xfrm>
            <a:off x="653010" y="5040596"/>
            <a:ext cx="9072562" cy="1927991"/>
          </a:xfrm>
        </p:spPr>
        <p:txBody>
          <a:bodyPr/>
          <a:lstStyle/>
          <a:p>
            <a:pPr>
              <a:defRPr/>
            </a:pPr>
            <a:r>
              <a:rPr lang="en-US" sz="2400" dirty="0"/>
              <a:t>Declaring a stream dependency indicates that, if possible, the parent stream should be allocated resources ahead of its dependencies—e.g., please process and deliver response D before response C.</a:t>
            </a:r>
            <a:endParaRPr sz="2400" dirty="0"/>
          </a:p>
        </p:txBody>
      </p:sp>
      <p:pic>
        <p:nvPicPr>
          <p:cNvPr id="25604" name="Immagine 3">
            <a:extLst>
              <a:ext uri="{FF2B5EF4-FFF2-40B4-BE49-F238E27FC236}">
                <a16:creationId xmlns:a16="http://schemas.microsoft.com/office/drawing/2014/main" id="{228B8A10-0256-4357-B805-7C169CA84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4529" b="11145"/>
          <a:stretch>
            <a:fillRect/>
          </a:stretch>
        </p:blipFill>
        <p:spPr bwMode="auto">
          <a:xfrm>
            <a:off x="827088" y="1563688"/>
            <a:ext cx="8316912"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63298E-7045-4BA7-B550-D2539EC88054}"/>
              </a:ext>
            </a:extLst>
          </p:cNvPr>
          <p:cNvSpPr>
            <a:spLocks noGrp="1"/>
          </p:cNvSpPr>
          <p:nvPr>
            <p:ph type="title"/>
          </p:nvPr>
        </p:nvSpPr>
        <p:spPr/>
        <p:txBody>
          <a:bodyPr/>
          <a:lstStyle/>
          <a:p>
            <a:pPr>
              <a:defRPr/>
            </a:pPr>
            <a:r>
              <a:rPr lang="en-US" sz="3600" dirty="0"/>
              <a:t>Browser Request Prioritization and HTTP/2</a:t>
            </a:r>
            <a:endParaRPr sz="3600" dirty="0"/>
          </a:p>
        </p:txBody>
      </p:sp>
      <p:sp>
        <p:nvSpPr>
          <p:cNvPr id="3" name="Segnaposto contenuto 2">
            <a:extLst>
              <a:ext uri="{FF2B5EF4-FFF2-40B4-BE49-F238E27FC236}">
                <a16:creationId xmlns:a16="http://schemas.microsoft.com/office/drawing/2014/main" id="{6EB86135-BF2B-4FC1-A0E0-2D91149D3771}"/>
              </a:ext>
            </a:extLst>
          </p:cNvPr>
          <p:cNvSpPr>
            <a:spLocks noGrp="1"/>
          </p:cNvSpPr>
          <p:nvPr>
            <p:ph idx="1"/>
          </p:nvPr>
        </p:nvSpPr>
        <p:spPr>
          <a:xfrm>
            <a:off x="503238" y="1768475"/>
            <a:ext cx="9072562" cy="4931870"/>
          </a:xfrm>
        </p:spPr>
        <p:txBody>
          <a:bodyPr/>
          <a:lstStyle/>
          <a:p>
            <a:pPr>
              <a:defRPr/>
            </a:pPr>
            <a:r>
              <a:rPr lang="en-US" sz="2800" dirty="0"/>
              <a:t>Resources need different priorities when rendering a page in the browser: </a:t>
            </a:r>
          </a:p>
          <a:p>
            <a:pPr lvl="1">
              <a:defRPr/>
            </a:pPr>
            <a:r>
              <a:rPr lang="en-US" dirty="0"/>
              <a:t>the HTML document itself is critical to construct the DOM; </a:t>
            </a:r>
          </a:p>
          <a:p>
            <a:pPr lvl="1">
              <a:defRPr/>
            </a:pPr>
            <a:r>
              <a:rPr lang="en-US" dirty="0"/>
              <a:t>the CSS is required to construct the CSSOM; </a:t>
            </a:r>
          </a:p>
          <a:p>
            <a:pPr lvl="1">
              <a:defRPr/>
            </a:pPr>
            <a:r>
              <a:rPr lang="en-US" dirty="0"/>
              <a:t>both DOM and CSSOM construction can be blocked on JavaScript resources; and remaining resources, such as images, are often fetched with lower priority.</a:t>
            </a:r>
          </a:p>
          <a:p>
            <a:pPr>
              <a:defRPr/>
            </a:pPr>
            <a:r>
              <a:rPr lang="en-US" sz="2400" dirty="0"/>
              <a:t>To accelerate the load time, modern browsers prioritize requests based on type of asset, their location on the page, and even learned priority from previous visits:</a:t>
            </a:r>
          </a:p>
          <a:p>
            <a:pPr lvl="1">
              <a:defRPr/>
            </a:pPr>
            <a:r>
              <a:rPr lang="en-US" dirty="0"/>
              <a:t>—e.g., if the rendering was blocked on a certain asset in a previous visit, then the same asset may be prioritized higher in the future.</a:t>
            </a:r>
          </a:p>
          <a:p>
            <a:pPr>
              <a:defRPr/>
            </a:pPr>
            <a:endParaRPr lang="en-US" dirty="0"/>
          </a:p>
          <a:p>
            <a:pPr>
              <a:defRPr/>
            </a:pPr>
            <a:endParaRPr lang="en-US" dirty="0"/>
          </a:p>
          <a:p>
            <a:pPr>
              <a:defRPr/>
            </a:pPr>
            <a:endParaRPr lang="en-US" dirty="0"/>
          </a:p>
          <a:p>
            <a:pPr>
              <a:defRPr/>
            </a:pPr>
            <a:r>
              <a:rPr lang="en-US" dirty="0"/>
              <a:t>HTTP/2 resolves these inefficiencies: request queuing and head-of-line blocking is eliminated because the browser can dispatch all requests the moment they are discovered, and the browser can communicate its stream prioritization preference via stream dependencies and weights, allowing the server to further optimize response delivery.</a:t>
            </a:r>
            <a:endParaRPr dirty="0"/>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F36224-2CBB-45D7-99C3-7464600EFA41}"/>
              </a:ext>
            </a:extLst>
          </p:cNvPr>
          <p:cNvSpPr>
            <a:spLocks noGrp="1"/>
          </p:cNvSpPr>
          <p:nvPr>
            <p:ph type="title"/>
          </p:nvPr>
        </p:nvSpPr>
        <p:spPr/>
        <p:txBody>
          <a:bodyPr/>
          <a:lstStyle/>
          <a:p>
            <a:pPr>
              <a:defRPr/>
            </a:pPr>
            <a:r>
              <a:rPr dirty="0"/>
              <a:t>One Connection Per </a:t>
            </a:r>
            <a:r>
              <a:rPr dirty="0" err="1"/>
              <a:t>Origin</a:t>
            </a:r>
            <a:endParaRPr dirty="0"/>
          </a:p>
        </p:txBody>
      </p:sp>
      <p:sp>
        <p:nvSpPr>
          <p:cNvPr id="3" name="Segnaposto contenuto 2">
            <a:extLst>
              <a:ext uri="{FF2B5EF4-FFF2-40B4-BE49-F238E27FC236}">
                <a16:creationId xmlns:a16="http://schemas.microsoft.com/office/drawing/2014/main" id="{7096FB2E-4ABC-436C-9FE9-3251801ED313}"/>
              </a:ext>
            </a:extLst>
          </p:cNvPr>
          <p:cNvSpPr>
            <a:spLocks noGrp="1"/>
          </p:cNvSpPr>
          <p:nvPr>
            <p:ph idx="1"/>
          </p:nvPr>
        </p:nvSpPr>
        <p:spPr/>
        <p:txBody>
          <a:bodyPr/>
          <a:lstStyle/>
          <a:p>
            <a:pPr>
              <a:defRPr/>
            </a:pPr>
            <a:r>
              <a:rPr lang="en-US" sz="2800" dirty="0"/>
              <a:t>Multiplexing brings that all HTTP/2 connections are persistent, and only one connection per origin is required, which offers numerous performance benefits.</a:t>
            </a:r>
          </a:p>
          <a:p>
            <a:pPr>
              <a:defRPr/>
            </a:pPr>
            <a:endParaRPr lang="en-US" sz="2800" dirty="0"/>
          </a:p>
          <a:p>
            <a:pPr marL="1143000" lvl="1" indent="-457200">
              <a:defRPr/>
            </a:pPr>
            <a:r>
              <a:rPr lang="en-US" dirty="0"/>
              <a:t>TCP is optimized for long-lived,</a:t>
            </a:r>
          </a:p>
          <a:p>
            <a:pPr marL="1143000" lvl="1" indent="-457200">
              <a:defRPr/>
            </a:pPr>
            <a:r>
              <a:rPr lang="en-US" dirty="0"/>
              <a:t>Fewer expensive TLS handshakes,</a:t>
            </a:r>
          </a:p>
          <a:p>
            <a:pPr marL="1143000" lvl="1" indent="-457200">
              <a:defRPr/>
            </a:pPr>
            <a:r>
              <a:rPr lang="en-US" dirty="0"/>
              <a:t>…</a:t>
            </a:r>
          </a:p>
          <a:p>
            <a:pPr algn="ctr">
              <a:defRPr/>
            </a:pPr>
            <a:r>
              <a:rPr lang="en-US" dirty="0"/>
              <a:t>=&gt; Reduction of latency, throughput improvement and reduction of operational costs.</a:t>
            </a:r>
          </a:p>
          <a:p>
            <a:pPr algn="ctr">
              <a:defRPr/>
            </a:pPr>
            <a:endParaRPr lang="en-US" dirty="0"/>
          </a:p>
          <a:p>
            <a:pPr marL="457200" indent="-457200">
              <a:buFont typeface="Arial" panose="020B0604020202020204" pitchFamily="34" charset="0"/>
              <a:buChar char="•"/>
              <a:defRPr/>
            </a:pPr>
            <a:endParaRPr lang="en-US" dirty="0"/>
          </a:p>
          <a:p>
            <a:pPr marL="457200" indent="-457200">
              <a:buFont typeface="Arial" panose="020B0604020202020204" pitchFamily="34" charset="0"/>
              <a:buChar char="•"/>
              <a:defRPr/>
            </a:pPr>
            <a:endParaRPr lang="en-US" dirty="0"/>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A106A9-5289-4765-8079-01A942223272}"/>
              </a:ext>
            </a:extLst>
          </p:cNvPr>
          <p:cNvSpPr>
            <a:spLocks noGrp="1"/>
          </p:cNvSpPr>
          <p:nvPr>
            <p:ph type="title"/>
          </p:nvPr>
        </p:nvSpPr>
        <p:spPr/>
        <p:txBody>
          <a:bodyPr/>
          <a:lstStyle/>
          <a:p>
            <a:pPr>
              <a:defRPr/>
            </a:pPr>
            <a:r>
              <a:rPr lang="en-US" dirty="0"/>
              <a:t>Packet Loss - HTTP/2 Performance</a:t>
            </a:r>
            <a:endParaRPr dirty="0"/>
          </a:p>
        </p:txBody>
      </p:sp>
      <p:sp>
        <p:nvSpPr>
          <p:cNvPr id="4" name="Segnaposto contenuto 3">
            <a:extLst>
              <a:ext uri="{FF2B5EF4-FFF2-40B4-BE49-F238E27FC236}">
                <a16:creationId xmlns:a16="http://schemas.microsoft.com/office/drawing/2014/main" id="{021E8545-736B-4E3D-B922-15E5D88AB2E4}"/>
              </a:ext>
            </a:extLst>
          </p:cNvPr>
          <p:cNvSpPr>
            <a:spLocks noGrp="1"/>
          </p:cNvSpPr>
          <p:nvPr>
            <p:ph idx="1"/>
          </p:nvPr>
        </p:nvSpPr>
        <p:spPr/>
        <p:txBody>
          <a:bodyPr/>
          <a:lstStyle/>
          <a:p>
            <a:pPr>
              <a:defRPr/>
            </a:pPr>
            <a:r>
              <a:rPr lang="en-US" sz="2800" dirty="0"/>
              <a:t>One TCP connection per origin downsides:</a:t>
            </a:r>
          </a:p>
          <a:p>
            <a:pPr marL="1143000" lvl="1" indent="-457200">
              <a:defRPr/>
            </a:pPr>
            <a:r>
              <a:rPr lang="en-US" dirty="0"/>
              <a:t>There is still head-of-line blocking at the TCP level.</a:t>
            </a:r>
          </a:p>
          <a:p>
            <a:pPr marL="1143000" lvl="1" indent="-457200">
              <a:defRPr/>
            </a:pPr>
            <a:r>
              <a:rPr lang="en-US" dirty="0"/>
              <a:t>When packet loss occurs, the TCP congestion window size is reduced, which reduces the maximum throughput of the entire connection.</a:t>
            </a:r>
          </a:p>
          <a:p>
            <a:pPr marL="1143000" lvl="1" indent="-457200">
              <a:defRPr/>
            </a:pPr>
            <a:r>
              <a:rPr lang="en-US" dirty="0"/>
              <a:t>…</a:t>
            </a:r>
          </a:p>
          <a:p>
            <a:pPr algn="ctr">
              <a:defRPr/>
            </a:pPr>
            <a:r>
              <a:rPr lang="en-US" sz="2800" i="1" dirty="0">
                <a:solidFill>
                  <a:schemeClr val="bg2">
                    <a:lumMod val="50000"/>
                  </a:schemeClr>
                </a:solidFill>
              </a:rPr>
              <a:t>“</a:t>
            </a:r>
            <a:r>
              <a:rPr lang="en-US" sz="2800" i="1" dirty="0">
                <a:solidFill>
                  <a:schemeClr val="tx1"/>
                </a:solidFill>
              </a:rPr>
              <a:t>In tests so far, the negative effects of head-of-line blocking (especially in the presence of packet loss) is outweighed by the benefits of compression and prioritization.” </a:t>
            </a:r>
          </a:p>
          <a:p>
            <a:pPr algn="r">
              <a:defRPr/>
            </a:pPr>
            <a:r>
              <a:rPr sz="1600" i="1" dirty="0" err="1">
                <a:solidFill>
                  <a:schemeClr val="bg2">
                    <a:lumMod val="50000"/>
                  </a:schemeClr>
                </a:solidFill>
              </a:rPr>
              <a:t>Hypertext</a:t>
            </a:r>
            <a:r>
              <a:rPr sz="1600" i="1" dirty="0">
                <a:solidFill>
                  <a:schemeClr val="bg2">
                    <a:lumMod val="50000"/>
                  </a:schemeClr>
                </a:solidFill>
              </a:rPr>
              <a:t> Transfer </a:t>
            </a:r>
            <a:r>
              <a:rPr sz="1600" i="1" dirty="0" err="1">
                <a:solidFill>
                  <a:schemeClr val="bg2">
                    <a:lumMod val="50000"/>
                  </a:schemeClr>
                </a:solidFill>
              </a:rPr>
              <a:t>Protocol</a:t>
            </a:r>
            <a:r>
              <a:rPr sz="1600" i="1" dirty="0">
                <a:solidFill>
                  <a:schemeClr val="bg2">
                    <a:lumMod val="50000"/>
                  </a:schemeClr>
                </a:solidFill>
              </a:rPr>
              <a:t> </a:t>
            </a:r>
            <a:r>
              <a:rPr sz="1600" i="1" dirty="0" err="1">
                <a:solidFill>
                  <a:schemeClr val="bg2">
                    <a:lumMod val="50000"/>
                  </a:schemeClr>
                </a:solidFill>
              </a:rPr>
              <a:t>version</a:t>
            </a:r>
            <a:r>
              <a:rPr sz="1600" i="1" dirty="0">
                <a:solidFill>
                  <a:schemeClr val="bg2">
                    <a:lumMod val="50000"/>
                  </a:schemeClr>
                </a:solidFill>
              </a:rPr>
              <a:t> 2, Draft 2</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279971-9D53-4044-A642-28D1F3D73774}"/>
              </a:ext>
            </a:extLst>
          </p:cNvPr>
          <p:cNvSpPr>
            <a:spLocks noGrp="1"/>
          </p:cNvSpPr>
          <p:nvPr>
            <p:ph type="title"/>
          </p:nvPr>
        </p:nvSpPr>
        <p:spPr/>
        <p:txBody>
          <a:bodyPr/>
          <a:lstStyle/>
          <a:p>
            <a:pPr>
              <a:defRPr/>
            </a:pPr>
            <a:r>
              <a:rPr b="1" dirty="0"/>
              <a:t>Flow Control</a:t>
            </a:r>
          </a:p>
        </p:txBody>
      </p:sp>
      <p:sp>
        <p:nvSpPr>
          <p:cNvPr id="3" name="Segnaposto contenuto 2">
            <a:extLst>
              <a:ext uri="{FF2B5EF4-FFF2-40B4-BE49-F238E27FC236}">
                <a16:creationId xmlns:a16="http://schemas.microsoft.com/office/drawing/2014/main" id="{861C34A2-D588-4AB6-8A48-23148803DFFC}"/>
              </a:ext>
            </a:extLst>
          </p:cNvPr>
          <p:cNvSpPr>
            <a:spLocks noGrp="1"/>
          </p:cNvSpPr>
          <p:nvPr>
            <p:ph idx="1"/>
          </p:nvPr>
        </p:nvSpPr>
        <p:spPr>
          <a:xfrm>
            <a:off x="503238" y="1768475"/>
            <a:ext cx="9072562" cy="5020349"/>
          </a:xfrm>
        </p:spPr>
        <p:txBody>
          <a:bodyPr>
            <a:spAutoFit/>
          </a:bodyPr>
          <a:lstStyle/>
          <a:p>
            <a:pPr marL="457200" indent="-457200">
              <a:buFont typeface="Arial" panose="020B0604020202020204" pitchFamily="34" charset="0"/>
              <a:buChar char="•"/>
              <a:defRPr/>
            </a:pPr>
            <a:r>
              <a:rPr lang="en-US" dirty="0"/>
              <a:t>It is a mechanism to prevent the sender from overwhelming the receiver with data it may not want or be able to process. Example:</a:t>
            </a:r>
          </a:p>
          <a:p>
            <a:pPr marL="1143000" lvl="1" indent="-457200">
              <a:defRPr/>
            </a:pPr>
            <a:r>
              <a:rPr lang="en-US" dirty="0"/>
              <a:t>The client have requested a large video stream with high priority, but the user has paused the video and the client now wants to pause or throttle its delivery from the server to avoid fetching and buffering unnecessary data. </a:t>
            </a:r>
          </a:p>
          <a:p>
            <a:pPr marL="457200" indent="-457200">
              <a:buFont typeface="Arial" panose="020B0604020202020204" pitchFamily="34" charset="0"/>
              <a:buChar char="•"/>
              <a:defRPr/>
            </a:pPr>
            <a:r>
              <a:rPr lang="en-US" dirty="0"/>
              <a:t>HTTP/2 provides a set of simple building blocks that allow the client and server to implement their own stream- and connection-level flow control.</a:t>
            </a:r>
            <a:endParaRPr dirty="0"/>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091158-2D2F-4C4C-834A-FB9A9593B2F6}"/>
              </a:ext>
            </a:extLst>
          </p:cNvPr>
          <p:cNvSpPr>
            <a:spLocks noGrp="1"/>
          </p:cNvSpPr>
          <p:nvPr>
            <p:ph type="title"/>
          </p:nvPr>
        </p:nvSpPr>
        <p:spPr/>
        <p:txBody>
          <a:bodyPr/>
          <a:lstStyle/>
          <a:p>
            <a:pPr>
              <a:defRPr/>
            </a:pPr>
            <a:r>
              <a:rPr b="1" dirty="0"/>
              <a:t>Server </a:t>
            </a:r>
            <a:r>
              <a:rPr b="1" dirty="0" err="1"/>
              <a:t>Push</a:t>
            </a:r>
            <a:endParaRPr b="1" dirty="0"/>
          </a:p>
        </p:txBody>
      </p:sp>
      <p:sp>
        <p:nvSpPr>
          <p:cNvPr id="3" name="Segnaposto contenuto 2">
            <a:extLst>
              <a:ext uri="{FF2B5EF4-FFF2-40B4-BE49-F238E27FC236}">
                <a16:creationId xmlns:a16="http://schemas.microsoft.com/office/drawing/2014/main" id="{24193AE6-A785-4DBE-A195-1207AF2E155B}"/>
              </a:ext>
            </a:extLst>
          </p:cNvPr>
          <p:cNvSpPr>
            <a:spLocks noGrp="1"/>
          </p:cNvSpPr>
          <p:nvPr>
            <p:ph idx="1"/>
          </p:nvPr>
        </p:nvSpPr>
        <p:spPr/>
        <p:txBody>
          <a:bodyPr/>
          <a:lstStyle/>
          <a:p>
            <a:pPr>
              <a:defRPr/>
            </a:pPr>
            <a:r>
              <a:rPr lang="en-US" dirty="0"/>
              <a:t>The server can send multiple responses for a single client request. So, in addition to the response to the original request, the server can push additional resources to the client.</a:t>
            </a:r>
            <a:endParaRPr dirty="0"/>
          </a:p>
        </p:txBody>
      </p:sp>
      <p:pic>
        <p:nvPicPr>
          <p:cNvPr id="35844" name="Immagine 3">
            <a:extLst>
              <a:ext uri="{FF2B5EF4-FFF2-40B4-BE49-F238E27FC236}">
                <a16:creationId xmlns:a16="http://schemas.microsoft.com/office/drawing/2014/main" id="{3F7C3E28-249E-4DD5-8DB6-570DE1C98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4350" b="12396"/>
          <a:stretch>
            <a:fillRect/>
          </a:stretch>
        </p:blipFill>
        <p:spPr bwMode="auto">
          <a:xfrm>
            <a:off x="1301750" y="4032250"/>
            <a:ext cx="7842250"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191043-EF04-454B-9591-9A8B82F66368}"/>
              </a:ext>
            </a:extLst>
          </p:cNvPr>
          <p:cNvSpPr>
            <a:spLocks noGrp="1"/>
          </p:cNvSpPr>
          <p:nvPr>
            <p:ph type="title"/>
          </p:nvPr>
        </p:nvSpPr>
        <p:spPr/>
        <p:txBody>
          <a:bodyPr/>
          <a:lstStyle/>
          <a:p>
            <a:pPr>
              <a:defRPr/>
            </a:pPr>
            <a:r>
              <a:rPr b="1" dirty="0" err="1"/>
              <a:t>Header</a:t>
            </a:r>
            <a:r>
              <a:rPr b="1" dirty="0"/>
              <a:t> </a:t>
            </a:r>
            <a:r>
              <a:rPr b="1" dirty="0" err="1"/>
              <a:t>Compression</a:t>
            </a:r>
            <a:endParaRPr dirty="0"/>
          </a:p>
        </p:txBody>
      </p:sp>
      <p:sp>
        <p:nvSpPr>
          <p:cNvPr id="3" name="Segnaposto contenuto 2">
            <a:extLst>
              <a:ext uri="{FF2B5EF4-FFF2-40B4-BE49-F238E27FC236}">
                <a16:creationId xmlns:a16="http://schemas.microsoft.com/office/drawing/2014/main" id="{8FE8A955-C1AF-476D-A6DF-794CCCA9DB41}"/>
              </a:ext>
            </a:extLst>
          </p:cNvPr>
          <p:cNvSpPr>
            <a:spLocks noGrp="1"/>
          </p:cNvSpPr>
          <p:nvPr>
            <p:ph idx="1"/>
          </p:nvPr>
        </p:nvSpPr>
        <p:spPr/>
        <p:txBody>
          <a:bodyPr/>
          <a:lstStyle/>
          <a:p>
            <a:pPr>
              <a:defRPr/>
            </a:pPr>
            <a:r>
              <a:rPr lang="en-US" dirty="0"/>
              <a:t>It is used HPACK compression format, that uses two simple but powerful techniques:</a:t>
            </a:r>
          </a:p>
          <a:p>
            <a:pPr marL="457200" indent="-457200">
              <a:buFont typeface="Arial" panose="020B0604020202020204" pitchFamily="34" charset="0"/>
              <a:buChar char="•"/>
              <a:defRPr/>
            </a:pPr>
            <a:r>
              <a:rPr lang="en-US" dirty="0"/>
              <a:t>encode via a static Huffman code, reduces their individual transfer size.</a:t>
            </a:r>
          </a:p>
          <a:p>
            <a:pPr marL="457200" indent="-457200">
              <a:buFont typeface="Arial" panose="020B0604020202020204" pitchFamily="34" charset="0"/>
              <a:buChar char="•"/>
              <a:defRPr/>
            </a:pPr>
            <a:r>
              <a:rPr lang="en-US" dirty="0"/>
              <a:t>requires that both the client and server maintain and update an indexed list of previously seen header fields (i.e., establishes a shared compression context), to efficiently encode previously transmitted values.</a:t>
            </a:r>
            <a:endParaRPr dirty="0"/>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191043-EF04-454B-9591-9A8B82F66368}"/>
              </a:ext>
            </a:extLst>
          </p:cNvPr>
          <p:cNvSpPr>
            <a:spLocks noGrp="1"/>
          </p:cNvSpPr>
          <p:nvPr>
            <p:ph type="title"/>
          </p:nvPr>
        </p:nvSpPr>
        <p:spPr/>
        <p:txBody>
          <a:bodyPr/>
          <a:lstStyle/>
          <a:p>
            <a:pPr>
              <a:defRPr/>
            </a:pPr>
            <a:r>
              <a:rPr b="1" dirty="0" err="1"/>
              <a:t>Header</a:t>
            </a:r>
            <a:r>
              <a:rPr b="1" dirty="0"/>
              <a:t> </a:t>
            </a:r>
            <a:r>
              <a:rPr b="1" dirty="0" err="1"/>
              <a:t>Compression</a:t>
            </a:r>
            <a:endParaRPr dirty="0"/>
          </a:p>
        </p:txBody>
      </p:sp>
      <p:sp>
        <p:nvSpPr>
          <p:cNvPr id="5" name="Segnaposto contenuto 4">
            <a:extLst>
              <a:ext uri="{FF2B5EF4-FFF2-40B4-BE49-F238E27FC236}">
                <a16:creationId xmlns:a16="http://schemas.microsoft.com/office/drawing/2014/main" id="{ABED8F62-B98A-444B-A130-833EBC8D6CFF}"/>
              </a:ext>
            </a:extLst>
          </p:cNvPr>
          <p:cNvSpPr>
            <a:spLocks noGrp="1"/>
          </p:cNvSpPr>
          <p:nvPr>
            <p:ph idx="1"/>
          </p:nvPr>
        </p:nvSpPr>
        <p:spPr/>
        <p:txBody>
          <a:bodyPr/>
          <a:lstStyle/>
          <a:p>
            <a:pPr>
              <a:defRPr/>
            </a:pPr>
            <a:endParaRPr/>
          </a:p>
        </p:txBody>
      </p:sp>
      <p:pic>
        <p:nvPicPr>
          <p:cNvPr id="39940" name="Immagine 5">
            <a:extLst>
              <a:ext uri="{FF2B5EF4-FFF2-40B4-BE49-F238E27FC236}">
                <a16:creationId xmlns:a16="http://schemas.microsoft.com/office/drawing/2014/main" id="{35BBFD62-1ED1-47B3-B371-59270445EB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812" t="9196" r="20708" b="7431"/>
          <a:stretch>
            <a:fillRect/>
          </a:stretch>
        </p:blipFill>
        <p:spPr bwMode="auto">
          <a:xfrm>
            <a:off x="1473200" y="1768475"/>
            <a:ext cx="6700838"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DF6FF9-01A8-41EE-AEBB-BD69C94B8D4E}"/>
              </a:ext>
            </a:extLst>
          </p:cNvPr>
          <p:cNvSpPr>
            <a:spLocks noGrp="1"/>
          </p:cNvSpPr>
          <p:nvPr>
            <p:ph type="title"/>
          </p:nvPr>
        </p:nvSpPr>
        <p:spPr/>
        <p:txBody>
          <a:bodyPr/>
          <a:lstStyle/>
          <a:p>
            <a:r>
              <a:rPr lang="it-IT" b="1" dirty="0"/>
              <a:t>HTTP 1.1 </a:t>
            </a:r>
            <a:r>
              <a:rPr lang="it-IT" b="1" dirty="0" err="1"/>
              <a:t>is</a:t>
            </a:r>
            <a:r>
              <a:rPr lang="it-IT" b="1" dirty="0"/>
              <a:t> </a:t>
            </a:r>
            <a:r>
              <a:rPr lang="it-IT" b="1" dirty="0" err="1"/>
              <a:t>huge</a:t>
            </a:r>
            <a:r>
              <a:rPr lang="it-IT" b="1" dirty="0"/>
              <a:t>:: Options</a:t>
            </a:r>
            <a:endParaRPr lang="it-IT" dirty="0"/>
          </a:p>
        </p:txBody>
      </p:sp>
      <p:sp>
        <p:nvSpPr>
          <p:cNvPr id="4" name="Segnaposto contenuto 3">
            <a:extLst>
              <a:ext uri="{FF2B5EF4-FFF2-40B4-BE49-F238E27FC236}">
                <a16:creationId xmlns:a16="http://schemas.microsoft.com/office/drawing/2014/main" id="{5BBA782A-3DD4-4BF8-9025-7B96F6304EE9}"/>
              </a:ext>
            </a:extLst>
          </p:cNvPr>
          <p:cNvSpPr>
            <a:spLocks noGrp="1"/>
          </p:cNvSpPr>
          <p:nvPr>
            <p:ph idx="1"/>
          </p:nvPr>
        </p:nvSpPr>
        <p:spPr>
          <a:xfrm>
            <a:off x="503238" y="1768475"/>
            <a:ext cx="9072562" cy="5176235"/>
          </a:xfrm>
        </p:spPr>
        <p:txBody>
          <a:bodyPr>
            <a:normAutofit/>
          </a:bodyPr>
          <a:lstStyle/>
          <a:p>
            <a:r>
              <a:rPr lang="en-GB" dirty="0"/>
              <a:t>HTTP 1.1 is huge: </a:t>
            </a:r>
          </a:p>
          <a:p>
            <a:pPr lvl="1"/>
            <a:r>
              <a:rPr lang="en-GB" sz="2000" dirty="0"/>
              <a:t>The standard, is big and includes a myriad of details, subtleties and a lot of optional parts</a:t>
            </a:r>
            <a:r>
              <a:rPr lang="en-GB" dirty="0"/>
              <a:t>.</a:t>
            </a:r>
          </a:p>
          <a:p>
            <a:pPr marL="457200" lvl="1" indent="0">
              <a:buNone/>
            </a:pPr>
            <a:endParaRPr lang="en-GB" dirty="0"/>
          </a:p>
          <a:p>
            <a:pPr marL="457200" indent="-457200"/>
            <a:r>
              <a:rPr lang="en-GB" dirty="0"/>
              <a:t>A world of options</a:t>
            </a:r>
          </a:p>
          <a:p>
            <a:pPr marL="457200" indent="-457200">
              <a:buFont typeface="Arial" panose="020B0604020202020204" pitchFamily="34" charset="0"/>
              <a:buChar char="•"/>
            </a:pPr>
            <a:r>
              <a:rPr lang="en-GB" dirty="0"/>
              <a:t>A lot of tiny details, few of them implemented e rarely used. Some of them produced interoperability problems ( </a:t>
            </a:r>
            <a:r>
              <a:rPr lang="en-GB" dirty="0" err="1"/>
              <a:t>Es</a:t>
            </a:r>
            <a:r>
              <a:rPr lang="en-GB" dirty="0"/>
              <a:t>. HTTP Pipelining)</a:t>
            </a:r>
          </a:p>
          <a:p>
            <a:pPr marL="457200" indent="-457200" algn="r"/>
            <a:r>
              <a:rPr lang="en-GB" sz="2200" dirty="0"/>
              <a:t>https://en.wikipedia.org/wiki/HTTP_pipelining</a:t>
            </a:r>
          </a:p>
          <a:p>
            <a:pPr marL="1143000" lvl="1" indent="-457200"/>
            <a:endParaRPr lang="en-GB" dirty="0"/>
          </a:p>
        </p:txBody>
      </p:sp>
    </p:spTree>
    <p:extLst>
      <p:ext uri="{BB962C8B-B14F-4D97-AF65-F5344CB8AC3E}">
        <p14:creationId xmlns:p14="http://schemas.microsoft.com/office/powerpoint/2010/main" val="278222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6C08B0-D7E9-4CF1-AE72-D7F0BDCDA209}"/>
              </a:ext>
            </a:extLst>
          </p:cNvPr>
          <p:cNvSpPr>
            <a:spLocks noGrp="1"/>
          </p:cNvSpPr>
          <p:nvPr>
            <p:ph type="ctrTitle"/>
          </p:nvPr>
        </p:nvSpPr>
        <p:spPr/>
        <p:txBody>
          <a:bodyPr/>
          <a:lstStyle/>
          <a:p>
            <a:r>
              <a:rPr lang="it-IT" dirty="0"/>
              <a:t>HTTP / 2</a:t>
            </a:r>
          </a:p>
        </p:txBody>
      </p:sp>
      <p:sp>
        <p:nvSpPr>
          <p:cNvPr id="5" name="Subtitle 4">
            <a:extLst>
              <a:ext uri="{FF2B5EF4-FFF2-40B4-BE49-F238E27FC236}">
                <a16:creationId xmlns:a16="http://schemas.microsoft.com/office/drawing/2014/main" id="{CD6F9674-2011-4477-A1DE-B2AE752EEFCE}"/>
              </a:ext>
            </a:extLst>
          </p:cNvPr>
          <p:cNvSpPr>
            <a:spLocks noGrp="1"/>
          </p:cNvSpPr>
          <p:nvPr>
            <p:ph type="subTitle" idx="1"/>
          </p:nvPr>
        </p:nvSpPr>
        <p:spPr/>
        <p:txBody>
          <a:bodyPr/>
          <a:lstStyle/>
          <a:p>
            <a:r>
              <a:rPr lang="it-IT" dirty="0"/>
              <a:t>Support and </a:t>
            </a:r>
            <a:r>
              <a:rPr lang="it-IT" dirty="0" err="1"/>
              <a:t>Implementations</a:t>
            </a:r>
            <a:endParaRPr lang="it-IT" dirty="0"/>
          </a:p>
        </p:txBody>
      </p:sp>
    </p:spTree>
    <p:extLst>
      <p:ext uri="{BB962C8B-B14F-4D97-AF65-F5344CB8AC3E}">
        <p14:creationId xmlns:p14="http://schemas.microsoft.com/office/powerpoint/2010/main" val="2688014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F2105-C28B-4244-B68B-82971B00111A}"/>
              </a:ext>
            </a:extLst>
          </p:cNvPr>
          <p:cNvSpPr>
            <a:spLocks noGrp="1"/>
          </p:cNvSpPr>
          <p:nvPr>
            <p:ph type="title"/>
          </p:nvPr>
        </p:nvSpPr>
        <p:spPr/>
        <p:txBody>
          <a:bodyPr/>
          <a:lstStyle/>
          <a:p>
            <a:r>
              <a:rPr lang="it-IT" dirty="0"/>
              <a:t>HTTP/2 – Browser support</a:t>
            </a:r>
          </a:p>
        </p:txBody>
      </p:sp>
      <p:sp>
        <p:nvSpPr>
          <p:cNvPr id="3" name="Content Placeholder 2">
            <a:extLst>
              <a:ext uri="{FF2B5EF4-FFF2-40B4-BE49-F238E27FC236}">
                <a16:creationId xmlns:a16="http://schemas.microsoft.com/office/drawing/2014/main" id="{6CBDC775-6056-4D56-9793-8E4F0683FBEB}"/>
              </a:ext>
            </a:extLst>
          </p:cNvPr>
          <p:cNvSpPr>
            <a:spLocks noGrp="1"/>
          </p:cNvSpPr>
          <p:nvPr>
            <p:ph idx="1"/>
          </p:nvPr>
        </p:nvSpPr>
        <p:spPr>
          <a:xfrm>
            <a:off x="503238" y="5951856"/>
            <a:ext cx="9072562" cy="659130"/>
          </a:xfrm>
        </p:spPr>
        <p:txBody>
          <a:bodyPr/>
          <a:lstStyle/>
          <a:p>
            <a:pPr algn="r"/>
            <a:r>
              <a:rPr lang="it-IT" sz="2400" dirty="0" err="1"/>
              <a:t>Src</a:t>
            </a:r>
            <a:r>
              <a:rPr lang="it-IT" sz="2400" dirty="0"/>
              <a:t>: </a:t>
            </a:r>
            <a:r>
              <a:rPr lang="it-IT" sz="2400" dirty="0">
                <a:hlinkClick r:id="rId2"/>
              </a:rPr>
              <a:t>http://caniuse.com/#search=http2</a:t>
            </a:r>
            <a:r>
              <a:rPr lang="it-IT" sz="2400" dirty="0"/>
              <a:t> </a:t>
            </a:r>
          </a:p>
        </p:txBody>
      </p:sp>
      <p:pic>
        <p:nvPicPr>
          <p:cNvPr id="4" name="Picture 3">
            <a:extLst>
              <a:ext uri="{FF2B5EF4-FFF2-40B4-BE49-F238E27FC236}">
                <a16:creationId xmlns:a16="http://schemas.microsoft.com/office/drawing/2014/main" id="{4FE214C7-9FBF-49B1-AAD7-E41057498310}"/>
              </a:ext>
            </a:extLst>
          </p:cNvPr>
          <p:cNvPicPr>
            <a:picLocks noChangeAspect="1"/>
          </p:cNvPicPr>
          <p:nvPr/>
        </p:nvPicPr>
        <p:blipFill rotWithShape="1">
          <a:blip r:embed="rId3"/>
          <a:srcRect l="4993" t="18414" r="6192" b="10765"/>
          <a:stretch/>
        </p:blipFill>
        <p:spPr>
          <a:xfrm>
            <a:off x="486706" y="1768475"/>
            <a:ext cx="9089094" cy="4076701"/>
          </a:xfrm>
          <a:prstGeom prst="rect">
            <a:avLst/>
          </a:prstGeom>
        </p:spPr>
      </p:pic>
    </p:spTree>
    <p:extLst>
      <p:ext uri="{BB962C8B-B14F-4D97-AF65-F5344CB8AC3E}">
        <p14:creationId xmlns:p14="http://schemas.microsoft.com/office/powerpoint/2010/main" val="1227795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D4CE116-BC26-4611-92B2-211CFF15A970}"/>
              </a:ext>
            </a:extLst>
          </p:cNvPr>
          <p:cNvSpPr>
            <a:spLocks noGrp="1"/>
          </p:cNvSpPr>
          <p:nvPr>
            <p:ph type="title"/>
          </p:nvPr>
        </p:nvSpPr>
        <p:spPr/>
        <p:txBody>
          <a:bodyPr/>
          <a:lstStyle/>
          <a:p>
            <a:pPr>
              <a:defRPr/>
            </a:pPr>
            <a:r>
              <a:rPr b="1" dirty="0"/>
              <a:t>HTTP/2</a:t>
            </a:r>
            <a:r>
              <a:rPr lang="it-IT" b="1" dirty="0"/>
              <a:t> -</a:t>
            </a:r>
            <a:r>
              <a:rPr lang="it-IT" b="1" dirty="0" err="1"/>
              <a:t>Stats</a:t>
            </a:r>
            <a:endParaRPr dirty="0"/>
          </a:p>
        </p:txBody>
      </p:sp>
      <p:sp>
        <p:nvSpPr>
          <p:cNvPr id="3" name="Segnaposto contenuto 2">
            <a:extLst>
              <a:ext uri="{FF2B5EF4-FFF2-40B4-BE49-F238E27FC236}">
                <a16:creationId xmlns:a16="http://schemas.microsoft.com/office/drawing/2014/main" id="{8448EE48-875E-4ABE-9D5E-EFE24B23A9C9}"/>
              </a:ext>
            </a:extLst>
          </p:cNvPr>
          <p:cNvSpPr>
            <a:spLocks noGrp="1"/>
          </p:cNvSpPr>
          <p:nvPr>
            <p:ph idx="1"/>
          </p:nvPr>
        </p:nvSpPr>
        <p:spPr>
          <a:xfrm>
            <a:off x="503238" y="1768475"/>
            <a:ext cx="9072562" cy="5272405"/>
          </a:xfrm>
        </p:spPr>
        <p:txBody>
          <a:bodyPr/>
          <a:lstStyle/>
          <a:p>
            <a:pPr>
              <a:defRPr/>
            </a:pPr>
            <a:r>
              <a:rPr lang="en-GB" dirty="0"/>
              <a:t>Adoption </a:t>
            </a:r>
          </a:p>
          <a:p>
            <a:pPr marL="457200" indent="-457200">
              <a:buFont typeface="Arial" panose="020B0604020202020204" pitchFamily="34" charset="0"/>
              <a:buChar char="•"/>
              <a:defRPr/>
            </a:pPr>
            <a:r>
              <a:rPr lang="en-GB" dirty="0">
                <a:hlinkClick r:id="rId3"/>
              </a:rPr>
              <a:t>http://isthewebhttp2yet.com/measurements/adoption.html</a:t>
            </a:r>
            <a:endParaRPr lang="en-GB" dirty="0"/>
          </a:p>
          <a:p>
            <a:pPr>
              <a:defRPr/>
            </a:pPr>
            <a:r>
              <a:rPr lang="en-GB" dirty="0"/>
              <a:t>Server / Libs / Clients - Implementations / Support</a:t>
            </a:r>
          </a:p>
          <a:p>
            <a:pPr marL="1143000" lvl="1" indent="-457200"/>
            <a:r>
              <a:rPr lang="en-GB" b="1" i="1" dirty="0"/>
              <a:t>h2 </a:t>
            </a:r>
            <a:r>
              <a:rPr lang="en-GB" dirty="0"/>
              <a:t>is HTTP/2 over TLS (negotiation via ALPN).</a:t>
            </a:r>
          </a:p>
          <a:p>
            <a:pPr marL="1143000" lvl="1" indent="-457200"/>
            <a:r>
              <a:rPr lang="en-GB" b="1" i="1" dirty="0"/>
              <a:t>h2c</a:t>
            </a:r>
            <a:r>
              <a:rPr lang="en-GB" dirty="0"/>
              <a:t> is HTTP/2 over TCP.</a:t>
            </a:r>
          </a:p>
          <a:p>
            <a:pPr marL="457200" indent="-457200">
              <a:buFont typeface="Arial" panose="020B0604020202020204" pitchFamily="34" charset="0"/>
              <a:buChar char="•"/>
              <a:defRPr/>
            </a:pPr>
            <a:r>
              <a:rPr lang="en-GB" sz="2400" dirty="0">
                <a:hlinkClick r:id="rId4"/>
              </a:rPr>
              <a:t>https://github.com/http2/http2-spec/wiki/Implementations</a:t>
            </a:r>
            <a:r>
              <a:rPr lang="en-GB" sz="2400" dirty="0"/>
              <a:t> </a:t>
            </a: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CBE19-472D-4064-8CFD-83D221CCE64B}"/>
              </a:ext>
            </a:extLst>
          </p:cNvPr>
          <p:cNvSpPr>
            <a:spLocks noGrp="1"/>
          </p:cNvSpPr>
          <p:nvPr>
            <p:ph type="title"/>
          </p:nvPr>
        </p:nvSpPr>
        <p:spPr/>
        <p:txBody>
          <a:bodyPr/>
          <a:lstStyle/>
          <a:p>
            <a:r>
              <a:rPr lang="it-IT" dirty="0"/>
              <a:t>Server </a:t>
            </a:r>
            <a:r>
              <a:rPr lang="it-IT" dirty="0" err="1"/>
              <a:t>Conf</a:t>
            </a:r>
            <a:r>
              <a:rPr lang="it-IT" dirty="0"/>
              <a:t> </a:t>
            </a:r>
            <a:r>
              <a:rPr lang="it-IT" dirty="0" err="1"/>
              <a:t>Tips</a:t>
            </a:r>
            <a:endParaRPr lang="it-IT" dirty="0"/>
          </a:p>
        </p:txBody>
      </p:sp>
      <p:sp>
        <p:nvSpPr>
          <p:cNvPr id="3" name="Content Placeholder 2">
            <a:extLst>
              <a:ext uri="{FF2B5EF4-FFF2-40B4-BE49-F238E27FC236}">
                <a16:creationId xmlns:a16="http://schemas.microsoft.com/office/drawing/2014/main" id="{B6C5A80D-CAAE-4357-8C4A-293C5D27DB04}"/>
              </a:ext>
            </a:extLst>
          </p:cNvPr>
          <p:cNvSpPr>
            <a:spLocks noGrp="1"/>
          </p:cNvSpPr>
          <p:nvPr>
            <p:ph idx="1"/>
          </p:nvPr>
        </p:nvSpPr>
        <p:spPr>
          <a:xfrm>
            <a:off x="503238" y="1768475"/>
            <a:ext cx="9072562" cy="5081905"/>
          </a:xfrm>
        </p:spPr>
        <p:txBody>
          <a:bodyPr>
            <a:normAutofit fontScale="92500" lnSpcReduction="20000"/>
          </a:bodyPr>
          <a:lstStyle/>
          <a:p>
            <a:pPr marL="457200" indent="-457200">
              <a:buFont typeface="Arial" panose="020B0604020202020204" pitchFamily="34" charset="0"/>
              <a:buChar char="•"/>
            </a:pPr>
            <a:r>
              <a:rPr lang="it-IT" sz="2000" b="1" i="1" dirty="0"/>
              <a:t>h2 </a:t>
            </a:r>
            <a:r>
              <a:rPr lang="it-IT" sz="2000" dirty="0" err="1"/>
              <a:t>is</a:t>
            </a:r>
            <a:r>
              <a:rPr lang="it-IT" sz="2000" dirty="0"/>
              <a:t> HTTP/2 over TLS (</a:t>
            </a:r>
            <a:r>
              <a:rPr lang="it-IT" sz="2000" dirty="0" err="1"/>
              <a:t>negotiation</a:t>
            </a:r>
            <a:r>
              <a:rPr lang="it-IT" sz="2000" dirty="0"/>
              <a:t> via ALPN).</a:t>
            </a:r>
          </a:p>
          <a:p>
            <a:pPr marL="457200" indent="-457200">
              <a:buFont typeface="Arial" panose="020B0604020202020204" pitchFamily="34" charset="0"/>
              <a:buChar char="•"/>
            </a:pPr>
            <a:r>
              <a:rPr lang="it-IT" sz="2000" b="1" i="1" dirty="0"/>
              <a:t>h2c</a:t>
            </a:r>
            <a:r>
              <a:rPr lang="it-IT" sz="2000" dirty="0"/>
              <a:t> </a:t>
            </a:r>
            <a:r>
              <a:rPr lang="it-IT" sz="2000" dirty="0" err="1"/>
              <a:t>is</a:t>
            </a:r>
            <a:r>
              <a:rPr lang="it-IT" sz="2000" dirty="0"/>
              <a:t> HTTP/2 over TCP.</a:t>
            </a:r>
          </a:p>
          <a:p>
            <a:pPr marL="457200" indent="-457200">
              <a:buFont typeface="Arial" panose="020B0604020202020204" pitchFamily="34" charset="0"/>
              <a:buChar char="•"/>
            </a:pPr>
            <a:endParaRPr lang="it-IT" sz="2000" dirty="0"/>
          </a:p>
          <a:p>
            <a:r>
              <a:rPr lang="it-IT" dirty="0"/>
              <a:t>Apache &gt; 2.4 , </a:t>
            </a:r>
            <a:r>
              <a:rPr lang="it-IT" dirty="0" err="1"/>
              <a:t>it</a:t>
            </a:r>
            <a:r>
              <a:rPr lang="it-IT" dirty="0"/>
              <a:t> </a:t>
            </a:r>
            <a:r>
              <a:rPr lang="it-IT" sz="2800" dirty="0" err="1"/>
              <a:t>is</a:t>
            </a:r>
            <a:r>
              <a:rPr lang="it-IT" sz="2800" dirty="0"/>
              <a:t> </a:t>
            </a:r>
            <a:r>
              <a:rPr lang="it-IT" sz="2800" dirty="0" err="1"/>
              <a:t>possible</a:t>
            </a:r>
            <a:r>
              <a:rPr lang="it-IT" sz="2800" dirty="0"/>
              <a:t> to set </a:t>
            </a:r>
            <a:r>
              <a:rPr lang="it-IT" sz="2800" dirty="0" err="1"/>
              <a:t>preferred</a:t>
            </a:r>
            <a:r>
              <a:rPr lang="it-IT" sz="2800" dirty="0"/>
              <a:t> </a:t>
            </a:r>
            <a:r>
              <a:rPr lang="it-IT" sz="2800" dirty="0" err="1"/>
              <a:t>protocols</a:t>
            </a:r>
            <a:endParaRPr lang="it-IT" sz="2800" dirty="0"/>
          </a:p>
          <a:p>
            <a:endParaRPr lang="it-IT" sz="2800" dirty="0"/>
          </a:p>
          <a:p>
            <a:r>
              <a:rPr lang="it-IT" sz="2800" dirty="0"/>
              <a:t>Tomcat &gt; 8.5 , TLS support </a:t>
            </a:r>
            <a:r>
              <a:rPr lang="it-IT" sz="2800" dirty="0" err="1"/>
              <a:t>is</a:t>
            </a:r>
            <a:r>
              <a:rPr lang="it-IT" sz="2800" dirty="0"/>
              <a:t> </a:t>
            </a:r>
            <a:r>
              <a:rPr lang="it-IT" sz="2800" dirty="0" err="1"/>
              <a:t>needed</a:t>
            </a:r>
            <a:endParaRPr lang="it-IT" sz="2800" dirty="0"/>
          </a:p>
          <a:p>
            <a:endParaRPr lang="it-IT" sz="2800" dirty="0"/>
          </a:p>
          <a:p>
            <a:endParaRPr lang="it-IT" sz="2800" dirty="0"/>
          </a:p>
          <a:p>
            <a:endParaRPr lang="it-IT" sz="2800" dirty="0"/>
          </a:p>
          <a:p>
            <a:r>
              <a:rPr lang="it-IT" sz="1800" dirty="0"/>
              <a:t>NB. </a:t>
            </a:r>
            <a:r>
              <a:rPr lang="en-US" sz="2000" dirty="0"/>
              <a:t>each HTTP/2 stream requires a dedicated container thread for the duration of that stream.</a:t>
            </a:r>
            <a:endParaRPr lang="it-IT" sz="2000" dirty="0"/>
          </a:p>
        </p:txBody>
      </p:sp>
      <p:pic>
        <p:nvPicPr>
          <p:cNvPr id="4" name="Picture 3">
            <a:extLst>
              <a:ext uri="{FF2B5EF4-FFF2-40B4-BE49-F238E27FC236}">
                <a16:creationId xmlns:a16="http://schemas.microsoft.com/office/drawing/2014/main" id="{EFE198C6-F689-4251-9BE2-D3AF6DE8EAE5}"/>
              </a:ext>
            </a:extLst>
          </p:cNvPr>
          <p:cNvPicPr>
            <a:picLocks noChangeAspect="1"/>
          </p:cNvPicPr>
          <p:nvPr/>
        </p:nvPicPr>
        <p:blipFill rotWithShape="1">
          <a:blip r:embed="rId2"/>
          <a:srcRect l="5943" t="40015" r="74849" b="55071"/>
          <a:stretch/>
        </p:blipFill>
        <p:spPr>
          <a:xfrm>
            <a:off x="6019369" y="3485671"/>
            <a:ext cx="3053230" cy="439367"/>
          </a:xfrm>
          <a:prstGeom prst="rect">
            <a:avLst/>
          </a:prstGeom>
        </p:spPr>
      </p:pic>
      <p:pic>
        <p:nvPicPr>
          <p:cNvPr id="5" name="Picture 4">
            <a:extLst>
              <a:ext uri="{FF2B5EF4-FFF2-40B4-BE49-F238E27FC236}">
                <a16:creationId xmlns:a16="http://schemas.microsoft.com/office/drawing/2014/main" id="{1F143A89-E1C9-4927-9A95-DC89CA4A72A6}"/>
              </a:ext>
            </a:extLst>
          </p:cNvPr>
          <p:cNvPicPr>
            <a:picLocks noChangeAspect="1"/>
          </p:cNvPicPr>
          <p:nvPr/>
        </p:nvPicPr>
        <p:blipFill rotWithShape="1">
          <a:blip r:embed="rId3"/>
          <a:srcRect l="6122" t="46669" r="60981" b="48187"/>
          <a:stretch/>
        </p:blipFill>
        <p:spPr>
          <a:xfrm>
            <a:off x="654275" y="3485671"/>
            <a:ext cx="4995382" cy="439368"/>
          </a:xfrm>
          <a:prstGeom prst="rect">
            <a:avLst/>
          </a:prstGeom>
        </p:spPr>
      </p:pic>
      <p:pic>
        <p:nvPicPr>
          <p:cNvPr id="7" name="Picture 6">
            <a:extLst>
              <a:ext uri="{FF2B5EF4-FFF2-40B4-BE49-F238E27FC236}">
                <a16:creationId xmlns:a16="http://schemas.microsoft.com/office/drawing/2014/main" id="{11856EA9-830F-424F-BE87-B4B798C81B0E}"/>
              </a:ext>
            </a:extLst>
          </p:cNvPr>
          <p:cNvPicPr>
            <a:picLocks noChangeAspect="1"/>
          </p:cNvPicPr>
          <p:nvPr/>
        </p:nvPicPr>
        <p:blipFill rotWithShape="1">
          <a:blip r:embed="rId4"/>
          <a:srcRect l="4992" t="12407" r="6716" b="65992"/>
          <a:stretch/>
        </p:blipFill>
        <p:spPr>
          <a:xfrm>
            <a:off x="503238" y="4500778"/>
            <a:ext cx="8900406" cy="1224845"/>
          </a:xfrm>
          <a:prstGeom prst="rect">
            <a:avLst/>
          </a:prstGeom>
        </p:spPr>
      </p:pic>
    </p:spTree>
    <p:extLst>
      <p:ext uri="{BB962C8B-B14F-4D97-AF65-F5344CB8AC3E}">
        <p14:creationId xmlns:p14="http://schemas.microsoft.com/office/powerpoint/2010/main" val="223941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7EA5-5C40-42D0-9146-0B2C39650101}"/>
              </a:ext>
            </a:extLst>
          </p:cNvPr>
          <p:cNvSpPr>
            <a:spLocks noGrp="1"/>
          </p:cNvSpPr>
          <p:nvPr>
            <p:ph type="title"/>
          </p:nvPr>
        </p:nvSpPr>
        <p:spPr/>
        <p:txBody>
          <a:bodyPr/>
          <a:lstStyle/>
          <a:p>
            <a:r>
              <a:rPr lang="it-IT" dirty="0" err="1"/>
              <a:t>Servlet</a:t>
            </a:r>
            <a:r>
              <a:rPr lang="it-IT" dirty="0"/>
              <a:t> 4.0 – HTTP/2</a:t>
            </a:r>
          </a:p>
        </p:txBody>
      </p:sp>
      <p:sp>
        <p:nvSpPr>
          <p:cNvPr id="3" name="Content Placeholder 2">
            <a:extLst>
              <a:ext uri="{FF2B5EF4-FFF2-40B4-BE49-F238E27FC236}">
                <a16:creationId xmlns:a16="http://schemas.microsoft.com/office/drawing/2014/main" id="{F3E58C6B-4EC4-44CE-AAC8-FB6B22B6C709}"/>
              </a:ext>
            </a:extLst>
          </p:cNvPr>
          <p:cNvSpPr>
            <a:spLocks noGrp="1"/>
          </p:cNvSpPr>
          <p:nvPr>
            <p:ph idx="1"/>
          </p:nvPr>
        </p:nvSpPr>
        <p:spPr/>
        <p:txBody>
          <a:bodyPr/>
          <a:lstStyle/>
          <a:p>
            <a:endParaRPr lang="it-IT" dirty="0"/>
          </a:p>
        </p:txBody>
      </p:sp>
      <p:pic>
        <p:nvPicPr>
          <p:cNvPr id="4" name="Picture 3">
            <a:extLst>
              <a:ext uri="{FF2B5EF4-FFF2-40B4-BE49-F238E27FC236}">
                <a16:creationId xmlns:a16="http://schemas.microsoft.com/office/drawing/2014/main" id="{49B93731-96DA-4142-99C6-73AB4BC6C37D}"/>
              </a:ext>
            </a:extLst>
          </p:cNvPr>
          <p:cNvPicPr>
            <a:picLocks noChangeAspect="1"/>
          </p:cNvPicPr>
          <p:nvPr/>
        </p:nvPicPr>
        <p:blipFill rotWithShape="1">
          <a:blip r:embed="rId2"/>
          <a:srcRect l="6131" t="38810" r="59181" b="16619"/>
          <a:stretch/>
        </p:blipFill>
        <p:spPr>
          <a:xfrm>
            <a:off x="270933" y="1571558"/>
            <a:ext cx="3702756" cy="2676205"/>
          </a:xfrm>
          <a:prstGeom prst="rect">
            <a:avLst/>
          </a:prstGeom>
        </p:spPr>
        <p:style>
          <a:lnRef idx="2">
            <a:schemeClr val="accent1"/>
          </a:lnRef>
          <a:fillRef idx="1">
            <a:schemeClr val="lt1"/>
          </a:fillRef>
          <a:effectRef idx="0">
            <a:schemeClr val="accent1"/>
          </a:effectRef>
          <a:fontRef idx="minor">
            <a:schemeClr val="dk1"/>
          </a:fontRef>
        </p:style>
      </p:pic>
      <p:pic>
        <p:nvPicPr>
          <p:cNvPr id="6" name="Picture 5">
            <a:extLst>
              <a:ext uri="{FF2B5EF4-FFF2-40B4-BE49-F238E27FC236}">
                <a16:creationId xmlns:a16="http://schemas.microsoft.com/office/drawing/2014/main" id="{7B15C028-645C-4686-A617-F52CBECA9B36}"/>
              </a:ext>
            </a:extLst>
          </p:cNvPr>
          <p:cNvPicPr>
            <a:picLocks noChangeAspect="1"/>
          </p:cNvPicPr>
          <p:nvPr/>
        </p:nvPicPr>
        <p:blipFill rotWithShape="1">
          <a:blip r:embed="rId3"/>
          <a:srcRect l="4591" t="12208" r="17690" b="28464"/>
          <a:stretch/>
        </p:blipFill>
        <p:spPr>
          <a:xfrm>
            <a:off x="2302933" y="3423509"/>
            <a:ext cx="7433734" cy="319200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617762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D2D7B2-9FF1-48C2-8D9F-CA2F368763FA}"/>
              </a:ext>
            </a:extLst>
          </p:cNvPr>
          <p:cNvSpPr>
            <a:spLocks noGrp="1"/>
          </p:cNvSpPr>
          <p:nvPr>
            <p:ph type="title"/>
          </p:nvPr>
        </p:nvSpPr>
        <p:spPr/>
        <p:txBody>
          <a:bodyPr/>
          <a:lstStyle/>
          <a:p>
            <a:pPr>
              <a:defRPr/>
            </a:pPr>
            <a:r>
              <a:rPr dirty="0"/>
              <a:t>My </a:t>
            </a:r>
            <a:r>
              <a:rPr dirty="0" err="1"/>
              <a:t>Questions</a:t>
            </a:r>
            <a:r>
              <a:rPr dirty="0"/>
              <a:t>…</a:t>
            </a:r>
          </a:p>
        </p:txBody>
      </p:sp>
      <p:sp>
        <p:nvSpPr>
          <p:cNvPr id="3" name="Segnaposto contenuto 2">
            <a:extLst>
              <a:ext uri="{FF2B5EF4-FFF2-40B4-BE49-F238E27FC236}">
                <a16:creationId xmlns:a16="http://schemas.microsoft.com/office/drawing/2014/main" id="{25835E57-2D13-4C16-AB97-47EA4B1EBEDB}"/>
              </a:ext>
            </a:extLst>
          </p:cNvPr>
          <p:cNvSpPr>
            <a:spLocks noGrp="1"/>
          </p:cNvSpPr>
          <p:nvPr>
            <p:ph idx="1"/>
          </p:nvPr>
        </p:nvSpPr>
        <p:spPr>
          <a:xfrm>
            <a:off x="503238" y="2096886"/>
            <a:ext cx="9072562" cy="4384675"/>
          </a:xfrm>
        </p:spPr>
        <p:txBody>
          <a:bodyPr/>
          <a:lstStyle/>
          <a:p>
            <a:pPr algn="ctr">
              <a:defRPr/>
            </a:pPr>
            <a:r>
              <a:rPr dirty="0"/>
              <a:t>So, are </a:t>
            </a:r>
            <a:r>
              <a:rPr dirty="0" err="1"/>
              <a:t>you</a:t>
            </a:r>
            <a:r>
              <a:rPr dirty="0"/>
              <a:t> </a:t>
            </a:r>
            <a:r>
              <a:rPr dirty="0" err="1"/>
              <a:t>using</a:t>
            </a:r>
            <a:r>
              <a:rPr dirty="0"/>
              <a:t> TLS with HTTP 1.1 ? </a:t>
            </a:r>
          </a:p>
          <a:p>
            <a:pPr algn="ctr">
              <a:defRPr/>
            </a:pPr>
            <a:r>
              <a:rPr dirty="0" err="1"/>
              <a:t>Why</a:t>
            </a:r>
            <a:r>
              <a:rPr dirty="0"/>
              <a:t> ? :D</a:t>
            </a:r>
          </a:p>
          <a:p>
            <a:pPr algn="ctr">
              <a:defRPr/>
            </a:pPr>
            <a:endParaRPr lang="en-US" dirty="0"/>
          </a:p>
          <a:p>
            <a:pPr algn="ctr">
              <a:defRPr/>
            </a:pPr>
            <a:r>
              <a:rPr lang="en-US" dirty="0"/>
              <a:t>Will HTTP/2 replace </a:t>
            </a:r>
            <a:r>
              <a:rPr lang="en-US" dirty="0" err="1"/>
              <a:t>websocket</a:t>
            </a:r>
            <a:r>
              <a:rPr lang="en-US" dirty="0"/>
              <a:t> in future ?</a:t>
            </a:r>
            <a:endParaRPr dirty="0"/>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3C0EBC3-5A64-4C63-8EBC-347AC7B07202}"/>
              </a:ext>
            </a:extLst>
          </p:cNvPr>
          <p:cNvSpPr txBox="1">
            <a:spLocks noGrp="1"/>
          </p:cNvSpPr>
          <p:nvPr>
            <p:ph type="title"/>
          </p:nvPr>
        </p:nvSpPr>
        <p:spPr/>
        <p:txBody>
          <a:bodyPr/>
          <a:lstStyle/>
          <a:p>
            <a:pPr eaLnBrk="1" fontAlgn="auto">
              <a:spcBef>
                <a:spcPts val="0"/>
              </a:spcBef>
              <a:spcAft>
                <a:spcPts val="0"/>
              </a:spcAft>
              <a:defRPr/>
            </a:pPr>
            <a:r>
              <a:rPr lang="it-IT" dirty="0"/>
              <a:t>Got </a:t>
            </a:r>
            <a:r>
              <a:rPr dirty="0" err="1"/>
              <a:t>Beer</a:t>
            </a:r>
            <a:r>
              <a:rPr dirty="0"/>
              <a:t> ?</a:t>
            </a:r>
          </a:p>
        </p:txBody>
      </p:sp>
      <p:pic>
        <p:nvPicPr>
          <p:cNvPr id="1026" name="Picture 2" descr="Risultati immagini per beer simpsons">
            <a:extLst>
              <a:ext uri="{FF2B5EF4-FFF2-40B4-BE49-F238E27FC236}">
                <a16:creationId xmlns:a16="http://schemas.microsoft.com/office/drawing/2014/main" id="{598BFD3D-4F3D-4257-AEAF-C4430AB81A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482" y="1563477"/>
            <a:ext cx="5089867" cy="50898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5F8831FC-DAC0-4826-A019-ABBE89755D7C}"/>
              </a:ext>
            </a:extLst>
          </p:cNvPr>
          <p:cNvSpPr txBox="1">
            <a:spLocks noGrp="1"/>
          </p:cNvSpPr>
          <p:nvPr>
            <p:ph type="title"/>
          </p:nvPr>
        </p:nvSpPr>
        <p:spPr/>
        <p:txBody>
          <a:bodyPr/>
          <a:lstStyle/>
          <a:p>
            <a:pPr eaLnBrk="1" fontAlgn="auto">
              <a:spcBef>
                <a:spcPts val="0"/>
              </a:spcBef>
              <a:spcAft>
                <a:spcPts val="0"/>
              </a:spcAft>
              <a:defRPr/>
            </a:pPr>
            <a:r>
              <a:t>Ref &amp; links</a:t>
            </a:r>
          </a:p>
        </p:txBody>
      </p:sp>
      <p:sp>
        <p:nvSpPr>
          <p:cNvPr id="2" name="Segnaposto contenuto 1">
            <a:extLst>
              <a:ext uri="{FF2B5EF4-FFF2-40B4-BE49-F238E27FC236}">
                <a16:creationId xmlns:a16="http://schemas.microsoft.com/office/drawing/2014/main" id="{1A1B3A57-6518-4D5D-9456-8F61DEAD0659}"/>
              </a:ext>
            </a:extLst>
          </p:cNvPr>
          <p:cNvSpPr>
            <a:spLocks noGrp="1"/>
          </p:cNvSpPr>
          <p:nvPr>
            <p:ph idx="1"/>
          </p:nvPr>
        </p:nvSpPr>
        <p:spPr/>
        <p:txBody>
          <a:bodyPr>
            <a:normAutofit fontScale="92500" lnSpcReduction="10000"/>
          </a:bodyPr>
          <a:lstStyle/>
          <a:p>
            <a:pPr marL="457200" indent="-457200">
              <a:buFont typeface="Arial" panose="020B0604020202020204" pitchFamily="34" charset="0"/>
              <a:buChar char="•"/>
              <a:defRPr/>
            </a:pPr>
            <a:r>
              <a:rPr lang="en-US" i="1" dirty="0"/>
              <a:t>High Performance Browser Networking</a:t>
            </a:r>
            <a:r>
              <a:rPr lang="en-US" dirty="0"/>
              <a:t>, Ilya </a:t>
            </a:r>
            <a:r>
              <a:rPr lang="en-US" dirty="0" err="1"/>
              <a:t>Grigorik</a:t>
            </a:r>
            <a:r>
              <a:rPr lang="en-US" dirty="0"/>
              <a:t> | O'Reilly </a:t>
            </a:r>
          </a:p>
          <a:p>
            <a:pPr marL="1143000" lvl="1" indent="-457200">
              <a:defRPr/>
            </a:pPr>
            <a:r>
              <a:rPr lang="en-US" dirty="0">
                <a:hlinkClick r:id="rId3"/>
              </a:rPr>
              <a:t>https://hpbn.co/http2/</a:t>
            </a:r>
            <a:endParaRPr lang="en-US" dirty="0"/>
          </a:p>
          <a:p>
            <a:pPr marL="457200" indent="-457200">
              <a:buFont typeface="Arial" panose="020B0604020202020204" pitchFamily="34" charset="0"/>
              <a:buChar char="•"/>
              <a:defRPr/>
            </a:pPr>
            <a:r>
              <a:rPr lang="en-US" i="1" dirty="0"/>
              <a:t>HTT2 explained </a:t>
            </a:r>
            <a:r>
              <a:rPr lang="en-US" dirty="0"/>
              <a:t>, Daniel Stenberg | GitHub</a:t>
            </a:r>
          </a:p>
          <a:p>
            <a:pPr marL="1143000" lvl="1" indent="-457200">
              <a:defRPr/>
            </a:pPr>
            <a:r>
              <a:rPr lang="en-US" dirty="0">
                <a:hlinkClick r:id="rId4"/>
              </a:rPr>
              <a:t>https://daniel.haxx.se/http2/</a:t>
            </a:r>
            <a:r>
              <a:rPr lang="en-US" dirty="0"/>
              <a:t> </a:t>
            </a:r>
          </a:p>
          <a:p>
            <a:pPr marL="457200" indent="-457200">
              <a:buFont typeface="Arial" panose="020B0604020202020204" pitchFamily="34" charset="0"/>
              <a:buChar char="•"/>
              <a:defRPr/>
            </a:pPr>
            <a:r>
              <a:rPr lang="en-US" dirty="0"/>
              <a:t>Connection management in HTTP/1.x</a:t>
            </a:r>
          </a:p>
          <a:p>
            <a:pPr marL="1143000" lvl="1" indent="-457200">
              <a:defRPr/>
            </a:pPr>
            <a:r>
              <a:rPr lang="en-US" dirty="0">
                <a:hlinkClick r:id="rId5"/>
              </a:rPr>
              <a:t>https://developer.mozilla.org/en-US/docs/Web/HTTP/Connection_management_in_HTTP_1.x</a:t>
            </a:r>
            <a:endParaRPr lang="en-US" dirty="0"/>
          </a:p>
          <a:p>
            <a:pPr marL="457200" indent="-457200">
              <a:buFont typeface="Arial" panose="020B0604020202020204" pitchFamily="34" charset="0"/>
              <a:buChar char="•"/>
              <a:defRPr/>
            </a:pPr>
            <a:r>
              <a:rPr lang="en-US" dirty="0"/>
              <a:t>Go + HTTP/2, by </a:t>
            </a:r>
            <a:r>
              <a:rPr lang="it-IT" dirty="0"/>
              <a:t> </a:t>
            </a:r>
            <a:r>
              <a:rPr lang="it-IT" i="1" dirty="0"/>
              <a:t>bradfitz@golang.org</a:t>
            </a:r>
            <a:r>
              <a:rPr lang="it-IT" dirty="0"/>
              <a:t>,</a:t>
            </a:r>
            <a:endParaRPr lang="en-US" dirty="0"/>
          </a:p>
          <a:p>
            <a:pPr marL="1143000" lvl="1" indent="-457200">
              <a:defRPr/>
            </a:pPr>
            <a:r>
              <a:rPr lang="en-US" dirty="0">
                <a:hlinkClick r:id="rId6"/>
              </a:rPr>
              <a:t>http://http2.golang.org/gophertiles</a:t>
            </a:r>
            <a:r>
              <a:rPr lang="en-US" dirty="0"/>
              <a:t> </a:t>
            </a:r>
          </a:p>
          <a:p>
            <a:pPr marL="457200" indent="-457200">
              <a:defRPr/>
            </a:pPr>
            <a:endParaRPr lang="en-US" dirty="0"/>
          </a:p>
          <a:p>
            <a:pPr>
              <a:defRPr/>
            </a:pPr>
            <a:endParaRPr dirty="0"/>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DF6FF9-01A8-41EE-AEBB-BD69C94B8D4E}"/>
              </a:ext>
            </a:extLst>
          </p:cNvPr>
          <p:cNvSpPr>
            <a:spLocks noGrp="1"/>
          </p:cNvSpPr>
          <p:nvPr>
            <p:ph type="title"/>
          </p:nvPr>
        </p:nvSpPr>
        <p:spPr/>
        <p:txBody>
          <a:bodyPr/>
          <a:lstStyle/>
          <a:p>
            <a:r>
              <a:rPr lang="it-IT" b="1" dirty="0"/>
              <a:t>HTTP 1.1 :: TCP</a:t>
            </a:r>
            <a:endParaRPr lang="it-IT" dirty="0"/>
          </a:p>
        </p:txBody>
      </p:sp>
      <p:sp>
        <p:nvSpPr>
          <p:cNvPr id="4" name="Segnaposto contenuto 3">
            <a:extLst>
              <a:ext uri="{FF2B5EF4-FFF2-40B4-BE49-F238E27FC236}">
                <a16:creationId xmlns:a16="http://schemas.microsoft.com/office/drawing/2014/main" id="{5BBA782A-3DD4-4BF8-9025-7B96F6304EE9}"/>
              </a:ext>
            </a:extLst>
          </p:cNvPr>
          <p:cNvSpPr>
            <a:spLocks noGrp="1"/>
          </p:cNvSpPr>
          <p:nvPr>
            <p:ph idx="1"/>
          </p:nvPr>
        </p:nvSpPr>
        <p:spPr/>
        <p:txBody>
          <a:bodyPr>
            <a:normAutofit/>
          </a:bodyPr>
          <a:lstStyle/>
          <a:p>
            <a:pPr marL="457200" indent="-457200"/>
            <a:r>
              <a:rPr lang="it-IT" dirty="0"/>
              <a:t>Inadeguate use of TCP</a:t>
            </a:r>
          </a:p>
          <a:p>
            <a:pPr lvl="1" indent="0" algn="ctr">
              <a:buNone/>
            </a:pPr>
            <a:r>
              <a:rPr lang="en-US" dirty="0"/>
              <a:t>TCP can be utilized better to avoid pauses or wasted intervals that could have been used to send or receive more data.</a:t>
            </a:r>
          </a:p>
          <a:p>
            <a:pPr marL="457200" indent="-457200"/>
            <a:r>
              <a:rPr lang="en-US" dirty="0"/>
              <a:t>Transfer sizes and number of objects</a:t>
            </a:r>
            <a:endParaRPr lang="it-IT" dirty="0"/>
          </a:p>
          <a:p>
            <a:pPr marL="457200" indent="-457200"/>
            <a:endParaRPr lang="it-IT" dirty="0"/>
          </a:p>
          <a:p>
            <a:pPr marL="1143000" lvl="1" indent="-457200"/>
            <a:endParaRPr lang="it-IT" dirty="0"/>
          </a:p>
        </p:txBody>
      </p:sp>
      <p:pic>
        <p:nvPicPr>
          <p:cNvPr id="3" name="Immagine 2">
            <a:extLst>
              <a:ext uri="{FF2B5EF4-FFF2-40B4-BE49-F238E27FC236}">
                <a16:creationId xmlns:a16="http://schemas.microsoft.com/office/drawing/2014/main" id="{5640CE55-F352-484F-81F7-C42698A4410F}"/>
              </a:ext>
            </a:extLst>
          </p:cNvPr>
          <p:cNvPicPr>
            <a:picLocks noChangeAspect="1"/>
          </p:cNvPicPr>
          <p:nvPr/>
        </p:nvPicPr>
        <p:blipFill rotWithShape="1">
          <a:blip r:embed="rId3"/>
          <a:srcRect l="5865" t="16427" r="9292" b="8145"/>
          <a:stretch/>
        </p:blipFill>
        <p:spPr>
          <a:xfrm>
            <a:off x="3449596" y="3665201"/>
            <a:ext cx="6035352" cy="3018139"/>
          </a:xfrm>
          <a:prstGeom prst="rect">
            <a:avLst/>
          </a:prstGeom>
        </p:spPr>
      </p:pic>
      <p:sp>
        <p:nvSpPr>
          <p:cNvPr id="5" name="CasellaDiTesto 4">
            <a:extLst>
              <a:ext uri="{FF2B5EF4-FFF2-40B4-BE49-F238E27FC236}">
                <a16:creationId xmlns:a16="http://schemas.microsoft.com/office/drawing/2014/main" id="{B1A83B6D-AECD-475C-87C3-2AE8FD72E7A8}"/>
              </a:ext>
            </a:extLst>
          </p:cNvPr>
          <p:cNvSpPr txBox="1"/>
          <p:nvPr/>
        </p:nvSpPr>
        <p:spPr>
          <a:xfrm>
            <a:off x="691575" y="4450013"/>
            <a:ext cx="2403297" cy="923330"/>
          </a:xfrm>
          <a:prstGeom prst="rect">
            <a:avLst/>
          </a:prstGeom>
          <a:noFill/>
        </p:spPr>
        <p:txBody>
          <a:bodyPr wrap="square" rtlCol="0">
            <a:spAutoFit/>
          </a:bodyPr>
          <a:lstStyle/>
          <a:p>
            <a:r>
              <a:rPr lang="en-GB" dirty="0"/>
              <a:t>Average for web site:</a:t>
            </a:r>
          </a:p>
          <a:p>
            <a:r>
              <a:rPr lang="en-GB" dirty="0"/>
              <a:t>* Higher Size </a:t>
            </a:r>
          </a:p>
          <a:p>
            <a:r>
              <a:rPr lang="en-GB" dirty="0"/>
              <a:t>* High </a:t>
            </a:r>
            <a:r>
              <a:rPr lang="en-GB" dirty="0" err="1"/>
              <a:t>Num</a:t>
            </a:r>
            <a:r>
              <a:rPr lang="en-GB" dirty="0"/>
              <a:t> of requests </a:t>
            </a:r>
          </a:p>
        </p:txBody>
      </p:sp>
      <p:sp>
        <p:nvSpPr>
          <p:cNvPr id="6" name="CasellaDiTesto 5">
            <a:extLst>
              <a:ext uri="{FF2B5EF4-FFF2-40B4-BE49-F238E27FC236}">
                <a16:creationId xmlns:a16="http://schemas.microsoft.com/office/drawing/2014/main" id="{7DABD79F-8D48-4520-88E1-7396A62F5BB5}"/>
              </a:ext>
            </a:extLst>
          </p:cNvPr>
          <p:cNvSpPr txBox="1"/>
          <p:nvPr/>
        </p:nvSpPr>
        <p:spPr>
          <a:xfrm>
            <a:off x="2358628" y="6357808"/>
            <a:ext cx="3641834" cy="370490"/>
          </a:xfrm>
          <a:prstGeom prst="rect">
            <a:avLst/>
          </a:prstGeom>
          <a:noFill/>
        </p:spPr>
        <p:txBody>
          <a:bodyPr wrap="square" rtlCol="0">
            <a:spAutoFit/>
          </a:bodyPr>
          <a:lstStyle/>
          <a:p>
            <a:r>
              <a:rPr lang="it-IT" dirty="0">
                <a:hlinkClick r:id="rId4"/>
              </a:rPr>
              <a:t>http://httparchive.org/</a:t>
            </a:r>
            <a:r>
              <a:rPr lang="it-IT" dirty="0"/>
              <a:t> </a:t>
            </a:r>
          </a:p>
        </p:txBody>
      </p:sp>
    </p:spTree>
    <p:extLst>
      <p:ext uri="{BB962C8B-B14F-4D97-AF65-F5344CB8AC3E}">
        <p14:creationId xmlns:p14="http://schemas.microsoft.com/office/powerpoint/2010/main" val="1195624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DF6FF9-01A8-41EE-AEBB-BD69C94B8D4E}"/>
              </a:ext>
            </a:extLst>
          </p:cNvPr>
          <p:cNvSpPr>
            <a:spLocks noGrp="1"/>
          </p:cNvSpPr>
          <p:nvPr>
            <p:ph type="title"/>
          </p:nvPr>
        </p:nvSpPr>
        <p:spPr/>
        <p:txBody>
          <a:bodyPr/>
          <a:lstStyle/>
          <a:p>
            <a:r>
              <a:rPr lang="it-IT" b="1" dirty="0"/>
              <a:t>HTTP 1.1 :: </a:t>
            </a:r>
            <a:r>
              <a:rPr lang="it-IT" b="1" dirty="0" err="1"/>
              <a:t>Latency</a:t>
            </a:r>
            <a:r>
              <a:rPr lang="it-IT" b="1" dirty="0"/>
              <a:t> </a:t>
            </a:r>
            <a:r>
              <a:rPr lang="it-IT" b="1" dirty="0" err="1"/>
              <a:t>kills</a:t>
            </a:r>
            <a:endParaRPr lang="it-IT" dirty="0"/>
          </a:p>
        </p:txBody>
      </p:sp>
      <p:sp>
        <p:nvSpPr>
          <p:cNvPr id="4" name="Segnaposto contenuto 3">
            <a:extLst>
              <a:ext uri="{FF2B5EF4-FFF2-40B4-BE49-F238E27FC236}">
                <a16:creationId xmlns:a16="http://schemas.microsoft.com/office/drawing/2014/main" id="{5BBA782A-3DD4-4BF8-9025-7B96F6304EE9}"/>
              </a:ext>
            </a:extLst>
          </p:cNvPr>
          <p:cNvSpPr>
            <a:spLocks noGrp="1"/>
          </p:cNvSpPr>
          <p:nvPr>
            <p:ph idx="1"/>
          </p:nvPr>
        </p:nvSpPr>
        <p:spPr>
          <a:xfrm>
            <a:off x="606269" y="5708568"/>
            <a:ext cx="9072562" cy="4384675"/>
          </a:xfrm>
        </p:spPr>
        <p:txBody>
          <a:bodyPr>
            <a:normAutofit/>
          </a:bodyPr>
          <a:lstStyle/>
          <a:p>
            <a:pPr marL="457200" indent="-457200" algn="ctr"/>
            <a:r>
              <a:rPr lang="en-US" sz="2400" dirty="0"/>
              <a:t>HTTP 1.1 is very </a:t>
            </a:r>
            <a:r>
              <a:rPr lang="en-US" sz="2400" b="1" dirty="0"/>
              <a:t>latency sensitive</a:t>
            </a:r>
            <a:r>
              <a:rPr lang="en-US" sz="2400" dirty="0"/>
              <a:t>,</a:t>
            </a:r>
          </a:p>
          <a:p>
            <a:pPr marL="457200" indent="-457200" algn="ctr"/>
            <a:r>
              <a:rPr lang="en-US" sz="2400" dirty="0"/>
              <a:t>Demo: </a:t>
            </a:r>
            <a:r>
              <a:rPr lang="en-US" sz="2400" dirty="0">
                <a:hlinkClick r:id="rId3"/>
              </a:rPr>
              <a:t>http://http2.golang.org/gophertiles</a:t>
            </a:r>
            <a:r>
              <a:rPr lang="en-US" sz="2400" dirty="0"/>
              <a:t>  </a:t>
            </a:r>
          </a:p>
          <a:p>
            <a:pPr marL="1143000" lvl="1" indent="-457200"/>
            <a:endParaRPr lang="it-IT" dirty="0"/>
          </a:p>
        </p:txBody>
      </p:sp>
      <p:pic>
        <p:nvPicPr>
          <p:cNvPr id="8" name="Picture 7">
            <a:extLst>
              <a:ext uri="{FF2B5EF4-FFF2-40B4-BE49-F238E27FC236}">
                <a16:creationId xmlns:a16="http://schemas.microsoft.com/office/drawing/2014/main" id="{200EA87D-9C04-4B79-9B3B-8403BA5A26F0}"/>
              </a:ext>
            </a:extLst>
          </p:cNvPr>
          <p:cNvPicPr>
            <a:picLocks noChangeAspect="1"/>
          </p:cNvPicPr>
          <p:nvPr/>
        </p:nvPicPr>
        <p:blipFill rotWithShape="1">
          <a:blip r:embed="rId4"/>
          <a:srcRect t="11039" b="31448"/>
          <a:stretch/>
        </p:blipFill>
        <p:spPr>
          <a:xfrm>
            <a:off x="606269" y="2132593"/>
            <a:ext cx="8797158" cy="3210909"/>
          </a:xfrm>
          <a:prstGeom prst="rect">
            <a:avLst/>
          </a:prstGeom>
        </p:spPr>
      </p:pic>
      <p:sp>
        <p:nvSpPr>
          <p:cNvPr id="10" name="TextBox 9">
            <a:extLst>
              <a:ext uri="{FF2B5EF4-FFF2-40B4-BE49-F238E27FC236}">
                <a16:creationId xmlns:a16="http://schemas.microsoft.com/office/drawing/2014/main" id="{A3C06466-5F7A-4F4B-8117-1B1063C9372D}"/>
              </a:ext>
            </a:extLst>
          </p:cNvPr>
          <p:cNvSpPr txBox="1"/>
          <p:nvPr/>
        </p:nvSpPr>
        <p:spPr>
          <a:xfrm>
            <a:off x="3225607" y="5343502"/>
            <a:ext cx="6448096" cy="338554"/>
          </a:xfrm>
          <a:prstGeom prst="rect">
            <a:avLst/>
          </a:prstGeom>
          <a:noFill/>
        </p:spPr>
        <p:txBody>
          <a:bodyPr wrap="square" rtlCol="0">
            <a:spAutoFit/>
          </a:bodyPr>
          <a:lstStyle/>
          <a:p>
            <a:pPr algn="r"/>
            <a:r>
              <a:rPr lang="it-IT" sz="1600" dirty="0"/>
              <a:t>https://hpbn.co/primer-on-web-performance/</a:t>
            </a:r>
          </a:p>
        </p:txBody>
      </p:sp>
      <p:sp>
        <p:nvSpPr>
          <p:cNvPr id="3" name="TextBox 2">
            <a:extLst>
              <a:ext uri="{FF2B5EF4-FFF2-40B4-BE49-F238E27FC236}">
                <a16:creationId xmlns:a16="http://schemas.microsoft.com/office/drawing/2014/main" id="{6CC00B6B-86DC-47DB-BA8A-794AD68F19C3}"/>
              </a:ext>
            </a:extLst>
          </p:cNvPr>
          <p:cNvSpPr txBox="1"/>
          <p:nvPr/>
        </p:nvSpPr>
        <p:spPr>
          <a:xfrm>
            <a:off x="2995303" y="1583074"/>
            <a:ext cx="8371197" cy="369332"/>
          </a:xfrm>
          <a:prstGeom prst="rect">
            <a:avLst/>
          </a:prstGeom>
          <a:noFill/>
        </p:spPr>
        <p:txBody>
          <a:bodyPr wrap="square" rtlCol="0">
            <a:spAutoFit/>
          </a:bodyPr>
          <a:lstStyle/>
          <a:p>
            <a:r>
              <a:rPr lang="it-IT" dirty="0" err="1"/>
              <a:t>Meaning</a:t>
            </a:r>
            <a:r>
              <a:rPr lang="it-IT" dirty="0"/>
              <a:t> </a:t>
            </a:r>
            <a:r>
              <a:rPr lang="it-IT" dirty="0" err="1"/>
              <a:t>Latency</a:t>
            </a:r>
            <a:r>
              <a:rPr lang="it-IT" dirty="0"/>
              <a:t> ≈ RTT =&gt; Time to </a:t>
            </a:r>
            <a:r>
              <a:rPr lang="it-IT" dirty="0" err="1"/>
              <a:t>answer</a:t>
            </a:r>
            <a:r>
              <a:rPr lang="it-IT" dirty="0"/>
              <a:t> , </a:t>
            </a:r>
            <a:r>
              <a:rPr lang="it-IT" dirty="0" err="1"/>
              <a:t>Interval</a:t>
            </a:r>
            <a:r>
              <a:rPr lang="it-IT" dirty="0"/>
              <a:t> input to </a:t>
            </a:r>
            <a:r>
              <a:rPr lang="it-IT" dirty="0" err="1"/>
              <a:t>rx</a:t>
            </a:r>
            <a:r>
              <a:rPr lang="it-IT" dirty="0"/>
              <a:t> output </a:t>
            </a:r>
          </a:p>
        </p:txBody>
      </p:sp>
    </p:spTree>
    <p:extLst>
      <p:ext uri="{BB962C8B-B14F-4D97-AF65-F5344CB8AC3E}">
        <p14:creationId xmlns:p14="http://schemas.microsoft.com/office/powerpoint/2010/main" val="2472589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A9E35-28D1-4D9D-855E-E72F39373D7D}"/>
              </a:ext>
            </a:extLst>
          </p:cNvPr>
          <p:cNvSpPr>
            <a:spLocks noGrp="1"/>
          </p:cNvSpPr>
          <p:nvPr>
            <p:ph type="title"/>
          </p:nvPr>
        </p:nvSpPr>
        <p:spPr>
          <a:xfrm>
            <a:off x="503237" y="301625"/>
            <a:ext cx="8827193" cy="1262063"/>
          </a:xfrm>
        </p:spPr>
        <p:txBody>
          <a:bodyPr/>
          <a:lstStyle/>
          <a:p>
            <a:r>
              <a:rPr lang="it-IT" sz="4200" b="1" dirty="0"/>
              <a:t>HTTP 1.1::</a:t>
            </a:r>
            <a:r>
              <a:rPr lang="it-IT" sz="4200" b="1" dirty="0" err="1"/>
              <a:t>persistent</a:t>
            </a:r>
            <a:r>
              <a:rPr lang="it-IT" sz="4200" b="1" dirty="0"/>
              <a:t> </a:t>
            </a:r>
            <a:r>
              <a:rPr lang="it-IT" sz="4200" b="1" dirty="0" err="1"/>
              <a:t>connections</a:t>
            </a:r>
            <a:endParaRPr lang="it-IT" sz="4200" b="1" dirty="0"/>
          </a:p>
        </p:txBody>
      </p:sp>
      <p:sp>
        <p:nvSpPr>
          <p:cNvPr id="3" name="Content Placeholder 2">
            <a:extLst>
              <a:ext uri="{FF2B5EF4-FFF2-40B4-BE49-F238E27FC236}">
                <a16:creationId xmlns:a16="http://schemas.microsoft.com/office/drawing/2014/main" id="{FC01687F-4611-4D7D-B632-C1A32D907D73}"/>
              </a:ext>
            </a:extLst>
          </p:cNvPr>
          <p:cNvSpPr>
            <a:spLocks noGrp="1"/>
          </p:cNvSpPr>
          <p:nvPr>
            <p:ph idx="1"/>
          </p:nvPr>
        </p:nvSpPr>
        <p:spPr>
          <a:xfrm>
            <a:off x="503238" y="1768475"/>
            <a:ext cx="9072562" cy="4916410"/>
          </a:xfrm>
        </p:spPr>
        <p:txBody>
          <a:bodyPr>
            <a:normAutofit/>
          </a:bodyPr>
          <a:lstStyle/>
          <a:p>
            <a:pPr algn="ctr"/>
            <a:r>
              <a:rPr lang="en-US" dirty="0"/>
              <a:t>The attempt to reduce latency: in 1.1, TCP conns. serve multiple requests. </a:t>
            </a:r>
          </a:p>
          <a:p>
            <a:pPr marL="457200" indent="-457200">
              <a:buFont typeface="Arial" panose="020B0604020202020204" pitchFamily="34" charset="0"/>
              <a:buChar char="•"/>
            </a:pPr>
            <a:r>
              <a:rPr lang="en-US" dirty="0"/>
              <a:t>However, the default connection timeout of Apache </a:t>
            </a:r>
            <a:r>
              <a:rPr lang="en-US" dirty="0" err="1"/>
              <a:t>httpd</a:t>
            </a:r>
            <a:r>
              <a:rPr lang="en-US" dirty="0"/>
              <a:t> is just 5 seconds.</a:t>
            </a:r>
          </a:p>
          <a:p>
            <a:pPr marL="457200" indent="-457200">
              <a:buFont typeface="Arial" panose="020B0604020202020204" pitchFamily="34" charset="0"/>
              <a:buChar char="•"/>
            </a:pPr>
            <a:r>
              <a:rPr lang="en-US" dirty="0"/>
              <a:t>The browsers have a connection pool and reuse it per hostname.</a:t>
            </a:r>
          </a:p>
          <a:p>
            <a:pPr marL="1143000" lvl="1" indent="-457200"/>
            <a:r>
              <a:rPr lang="en-US" dirty="0"/>
              <a:t>Modern browsers mostly default to 6 </a:t>
            </a:r>
          </a:p>
          <a:p>
            <a:pPr marL="1143000" lvl="1" indent="-457200"/>
            <a:r>
              <a:rPr lang="en-US" dirty="0"/>
              <a:t>Firefox, number can be customized (per-server, per-proxy, total). Persistent connections time out after 1.92 minutes of inactivity.</a:t>
            </a:r>
          </a:p>
          <a:p>
            <a:pPr marL="457200" indent="-457200">
              <a:buFont typeface="Arial" panose="020B0604020202020204" pitchFamily="34" charset="0"/>
              <a:buChar char="•"/>
            </a:pPr>
            <a:endParaRPr lang="en-US" dirty="0"/>
          </a:p>
          <a:p>
            <a:endParaRPr lang="it-IT" dirty="0"/>
          </a:p>
          <a:p>
            <a:endParaRPr lang="it-IT" dirty="0"/>
          </a:p>
        </p:txBody>
      </p:sp>
    </p:spTree>
    <p:extLst>
      <p:ext uri="{BB962C8B-B14F-4D97-AF65-F5344CB8AC3E}">
        <p14:creationId xmlns:p14="http://schemas.microsoft.com/office/powerpoint/2010/main" val="1837023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DF6FF9-01A8-41EE-AEBB-BD69C94B8D4E}"/>
              </a:ext>
            </a:extLst>
          </p:cNvPr>
          <p:cNvSpPr>
            <a:spLocks noGrp="1"/>
          </p:cNvSpPr>
          <p:nvPr>
            <p:ph type="title"/>
          </p:nvPr>
        </p:nvSpPr>
        <p:spPr/>
        <p:txBody>
          <a:bodyPr/>
          <a:lstStyle/>
          <a:p>
            <a:r>
              <a:rPr lang="it-IT" b="1" dirty="0"/>
              <a:t>HTTP 1.1 :: Head of line </a:t>
            </a:r>
            <a:r>
              <a:rPr lang="it-IT" b="1" dirty="0" err="1"/>
              <a:t>blocking</a:t>
            </a:r>
            <a:endParaRPr lang="it-IT" dirty="0"/>
          </a:p>
        </p:txBody>
      </p:sp>
      <p:sp>
        <p:nvSpPr>
          <p:cNvPr id="4" name="Segnaposto contenuto 3">
            <a:extLst>
              <a:ext uri="{FF2B5EF4-FFF2-40B4-BE49-F238E27FC236}">
                <a16:creationId xmlns:a16="http://schemas.microsoft.com/office/drawing/2014/main" id="{5BBA782A-3DD4-4BF8-9025-7B96F6304EE9}"/>
              </a:ext>
            </a:extLst>
          </p:cNvPr>
          <p:cNvSpPr>
            <a:spLocks noGrp="1"/>
          </p:cNvSpPr>
          <p:nvPr>
            <p:ph idx="1"/>
          </p:nvPr>
        </p:nvSpPr>
        <p:spPr>
          <a:xfrm>
            <a:off x="583325" y="1768640"/>
            <a:ext cx="9072562" cy="4384675"/>
          </a:xfrm>
        </p:spPr>
        <p:txBody>
          <a:bodyPr>
            <a:normAutofit/>
          </a:bodyPr>
          <a:lstStyle/>
          <a:p>
            <a:r>
              <a:rPr lang="en-US" sz="2000" dirty="0"/>
              <a:t>The browser cannot know if some requests need a lot of time or not: head of line blocking. </a:t>
            </a:r>
          </a:p>
          <a:p>
            <a:r>
              <a:rPr lang="en-US" sz="2000" dirty="0"/>
              <a:t>Creating a new line is also associated with a performance and resource penalty so that's not scalable beyond a smaller number of lines. There's just no perfect solution to this.</a:t>
            </a:r>
          </a:p>
          <a:p>
            <a:endParaRPr lang="en-US" sz="2400" dirty="0"/>
          </a:p>
          <a:p>
            <a:endParaRPr lang="it-IT" sz="2400" dirty="0"/>
          </a:p>
        </p:txBody>
      </p:sp>
      <p:pic>
        <p:nvPicPr>
          <p:cNvPr id="2050" name="Picture 2" descr="Risultati immagini per head of line http pipelining">
            <a:extLst>
              <a:ext uri="{FF2B5EF4-FFF2-40B4-BE49-F238E27FC236}">
                <a16:creationId xmlns:a16="http://schemas.microsoft.com/office/drawing/2014/main" id="{51225BDF-211F-461F-B4E5-6AB989B1EE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985"/>
          <a:stretch/>
        </p:blipFill>
        <p:spPr bwMode="auto">
          <a:xfrm>
            <a:off x="2828250" y="3435724"/>
            <a:ext cx="6506104" cy="33402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8098C20-EE60-466C-8C42-C91F20A6287D}"/>
              </a:ext>
            </a:extLst>
          </p:cNvPr>
          <p:cNvSpPr txBox="1"/>
          <p:nvPr/>
        </p:nvSpPr>
        <p:spPr>
          <a:xfrm>
            <a:off x="583325" y="4401942"/>
            <a:ext cx="1923393" cy="2031325"/>
          </a:xfrm>
          <a:prstGeom prst="rect">
            <a:avLst/>
          </a:prstGeom>
          <a:noFill/>
        </p:spPr>
        <p:txBody>
          <a:bodyPr wrap="square" rtlCol="0">
            <a:spAutoFit/>
          </a:bodyPr>
          <a:lstStyle/>
          <a:p>
            <a:r>
              <a:rPr lang="en-US" dirty="0"/>
              <a:t>Even today, most web browsers ship with HTTP pipelining disabled by default.</a:t>
            </a:r>
          </a:p>
          <a:p>
            <a:endParaRPr lang="it-IT" dirty="0"/>
          </a:p>
        </p:txBody>
      </p:sp>
    </p:spTree>
    <p:extLst>
      <p:ext uri="{BB962C8B-B14F-4D97-AF65-F5344CB8AC3E}">
        <p14:creationId xmlns:p14="http://schemas.microsoft.com/office/powerpoint/2010/main" val="4277065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260C6-160B-44B2-849E-4519BCED7750}"/>
              </a:ext>
            </a:extLst>
          </p:cNvPr>
          <p:cNvSpPr>
            <a:spLocks noGrp="1"/>
          </p:cNvSpPr>
          <p:nvPr>
            <p:ph type="title"/>
          </p:nvPr>
        </p:nvSpPr>
        <p:spPr/>
        <p:txBody>
          <a:bodyPr/>
          <a:lstStyle/>
          <a:p>
            <a:r>
              <a:rPr lang="it-IT" dirty="0"/>
              <a:t>HTTP 1.1 :: high </a:t>
            </a:r>
            <a:r>
              <a:rPr lang="it-IT" dirty="0" err="1"/>
              <a:t>latency</a:t>
            </a:r>
            <a:r>
              <a:rPr lang="it-IT" dirty="0"/>
              <a:t> </a:t>
            </a:r>
            <a:r>
              <a:rPr lang="it-IT" dirty="0" err="1"/>
              <a:t>remedies</a:t>
            </a:r>
            <a:endParaRPr lang="it-IT" dirty="0"/>
          </a:p>
        </p:txBody>
      </p:sp>
      <p:sp>
        <p:nvSpPr>
          <p:cNvPr id="3" name="Content Placeholder 2">
            <a:extLst>
              <a:ext uri="{FF2B5EF4-FFF2-40B4-BE49-F238E27FC236}">
                <a16:creationId xmlns:a16="http://schemas.microsoft.com/office/drawing/2014/main" id="{A6CB8165-5A86-489F-BBBE-6025B41D13C0}"/>
              </a:ext>
            </a:extLst>
          </p:cNvPr>
          <p:cNvSpPr>
            <a:spLocks noGrp="1"/>
          </p:cNvSpPr>
          <p:nvPr>
            <p:ph idx="1"/>
          </p:nvPr>
        </p:nvSpPr>
        <p:spPr>
          <a:xfrm>
            <a:off x="503238" y="1768475"/>
            <a:ext cx="9072562" cy="4860925"/>
          </a:xfrm>
        </p:spPr>
        <p:txBody>
          <a:bodyPr>
            <a:normAutofit fontScale="92500" lnSpcReduction="20000"/>
          </a:bodyPr>
          <a:lstStyle/>
          <a:p>
            <a:pPr marL="457200" indent="-457200">
              <a:buFont typeface="Arial" panose="020B0604020202020204" pitchFamily="34" charset="0"/>
              <a:buChar char="•"/>
            </a:pPr>
            <a:r>
              <a:rPr lang="it-IT" dirty="0" err="1"/>
              <a:t>Spriting</a:t>
            </a:r>
            <a:r>
              <a:rPr lang="it-IT" dirty="0"/>
              <a:t>,</a:t>
            </a:r>
          </a:p>
          <a:p>
            <a:pPr lvl="1" indent="0">
              <a:buNone/>
            </a:pPr>
            <a:r>
              <a:rPr lang="en-US" dirty="0"/>
              <a:t>a lot of small images together into a single large image, then using </a:t>
            </a:r>
            <a:r>
              <a:rPr lang="en-US" dirty="0" err="1"/>
              <a:t>javascript</a:t>
            </a:r>
            <a:r>
              <a:rPr lang="en-US" dirty="0"/>
              <a:t> or CSS to “cut out” pieces to show smaller individual ones.</a:t>
            </a:r>
          </a:p>
          <a:p>
            <a:pPr marL="457200" indent="-457200">
              <a:buFont typeface="Arial" panose="020B0604020202020204" pitchFamily="34" charset="0"/>
              <a:buChar char="•"/>
            </a:pPr>
            <a:r>
              <a:rPr lang="it-IT" dirty="0" err="1"/>
              <a:t>Inlining</a:t>
            </a:r>
            <a:r>
              <a:rPr lang="it-IT" dirty="0"/>
              <a:t>, </a:t>
            </a:r>
            <a:r>
              <a:rPr lang="en-US" sz="2400" dirty="0"/>
              <a:t>sending individual images as data URLs CSS</a:t>
            </a:r>
            <a:endParaRPr lang="it-IT" dirty="0"/>
          </a:p>
          <a:p>
            <a:pPr lvl="1" indent="0">
              <a:buNone/>
            </a:pPr>
            <a:r>
              <a:rPr lang="en-US" dirty="0" err="1"/>
              <a:t>es</a:t>
            </a:r>
            <a:r>
              <a:rPr lang="en-US" dirty="0"/>
              <a:t>. </a:t>
            </a:r>
            <a:r>
              <a:rPr lang="it-IT" sz="1800" dirty="0">
                <a:latin typeface="Courier New" panose="02070309020205020404" pitchFamily="49" charset="0"/>
                <a:cs typeface="Courier New" panose="02070309020205020404" pitchFamily="49" charset="0"/>
              </a:rPr>
              <a:t>.icon1 {background: </a:t>
            </a:r>
            <a:r>
              <a:rPr lang="it-IT" sz="1800" dirty="0" err="1">
                <a:latin typeface="Courier New" panose="02070309020205020404" pitchFamily="49" charset="0"/>
                <a:cs typeface="Courier New" panose="02070309020205020404" pitchFamily="49" charset="0"/>
              </a:rPr>
              <a:t>url</a:t>
            </a:r>
            <a:r>
              <a:rPr lang="it-IT" sz="1800" dirty="0">
                <a:latin typeface="Courier New" panose="02070309020205020404" pitchFamily="49" charset="0"/>
                <a:cs typeface="Courier New" panose="02070309020205020404" pitchFamily="49" charset="0"/>
              </a:rPr>
              <a:t>(</a:t>
            </a:r>
            <a:r>
              <a:rPr lang="it-IT" sz="1800" dirty="0" err="1">
                <a:latin typeface="Courier New" panose="02070309020205020404" pitchFamily="49" charset="0"/>
                <a:cs typeface="Courier New" panose="02070309020205020404" pitchFamily="49" charset="0"/>
              </a:rPr>
              <a:t>data:image</a:t>
            </a:r>
            <a:r>
              <a:rPr lang="it-IT" sz="1800" dirty="0">
                <a:latin typeface="Courier New" panose="02070309020205020404" pitchFamily="49" charset="0"/>
                <a:cs typeface="Courier New" panose="02070309020205020404" pitchFamily="49" charset="0"/>
              </a:rPr>
              <a:t>/png;base64,&lt;data&gt;);}</a:t>
            </a:r>
          </a:p>
          <a:p>
            <a:pPr marL="457200" lvl="1" indent="-457200">
              <a:spcBef>
                <a:spcPts val="1413"/>
              </a:spcBef>
            </a:pPr>
            <a:r>
              <a:rPr lang="it-IT" sz="3200" dirty="0" err="1">
                <a:highlight>
                  <a:scrgbClr r="0" g="0" b="0">
                    <a:alpha val="0"/>
                  </a:scrgbClr>
                </a:highlight>
                <a:latin typeface="Liberation Sans" pitchFamily="18"/>
              </a:rPr>
              <a:t>Concatenation</a:t>
            </a:r>
            <a:r>
              <a:rPr lang="it-IT" sz="3200" dirty="0">
                <a:highlight>
                  <a:scrgbClr r="0" g="0" b="0">
                    <a:alpha val="0"/>
                  </a:scrgbClr>
                </a:highlight>
                <a:latin typeface="Liberation Sans" pitchFamily="18"/>
              </a:rPr>
              <a:t>, </a:t>
            </a:r>
          </a:p>
          <a:p>
            <a:pPr marL="457200" lvl="2" indent="0">
              <a:spcBef>
                <a:spcPts val="1413"/>
              </a:spcBef>
              <a:buNone/>
            </a:pPr>
            <a:r>
              <a:rPr lang="en-US" sz="2800" dirty="0">
                <a:latin typeface="Liberation Sans" pitchFamily="18"/>
              </a:rPr>
              <a:t>a lot of different </a:t>
            </a:r>
            <a:r>
              <a:rPr lang="en-US" sz="2800" dirty="0" err="1">
                <a:latin typeface="Liberation Sans" pitchFamily="18"/>
              </a:rPr>
              <a:t>javascript</a:t>
            </a:r>
            <a:r>
              <a:rPr lang="en-US" sz="2800" dirty="0">
                <a:latin typeface="Liberation Sans" pitchFamily="18"/>
              </a:rPr>
              <a:t> file merged into a single huge lump</a:t>
            </a:r>
          </a:p>
          <a:p>
            <a:pPr marL="457200" lvl="1" indent="-457200">
              <a:spcBef>
                <a:spcPts val="1413"/>
              </a:spcBef>
            </a:pPr>
            <a:r>
              <a:rPr lang="it-IT" sz="3200" dirty="0" err="1">
                <a:highlight>
                  <a:scrgbClr r="0" g="0" b="0">
                    <a:alpha val="0"/>
                  </a:scrgbClr>
                </a:highlight>
                <a:latin typeface="Liberation Sans" pitchFamily="18"/>
              </a:rPr>
              <a:t>Sharding</a:t>
            </a:r>
            <a:r>
              <a:rPr lang="it-IT" sz="3200" dirty="0">
                <a:highlight>
                  <a:scrgbClr r="0" g="0" b="0">
                    <a:alpha val="0"/>
                  </a:scrgbClr>
                </a:highlight>
                <a:latin typeface="Liberation Sans" pitchFamily="18"/>
              </a:rPr>
              <a:t>, </a:t>
            </a:r>
          </a:p>
          <a:p>
            <a:pPr marL="914400" lvl="2" indent="-457200">
              <a:spcBef>
                <a:spcPts val="1413"/>
              </a:spcBef>
            </a:pPr>
            <a:r>
              <a:rPr lang="en-US" sz="2800" dirty="0">
                <a:latin typeface="Liberation Sans" pitchFamily="18"/>
              </a:rPr>
              <a:t>serving aspects of your service on as many different hosts as possible </a:t>
            </a:r>
          </a:p>
          <a:p>
            <a:pPr marL="914400" lvl="2" indent="-457200">
              <a:spcBef>
                <a:spcPts val="1413"/>
              </a:spcBef>
            </a:pPr>
            <a:r>
              <a:rPr lang="en-US" sz="2800" dirty="0">
                <a:latin typeface="Liberation Sans" pitchFamily="18"/>
              </a:rPr>
              <a:t>Recent stats, more than 40 sources on top 300K sites </a:t>
            </a:r>
            <a:endParaRPr lang="it-IT" sz="2800" dirty="0">
              <a:latin typeface="Liberation Sans" pitchFamily="18"/>
            </a:endParaRPr>
          </a:p>
          <a:p>
            <a:pPr marL="1143000" lvl="1" indent="-457200"/>
            <a:endParaRPr lang="it-IT" dirty="0"/>
          </a:p>
        </p:txBody>
      </p:sp>
    </p:spTree>
    <p:extLst>
      <p:ext uri="{BB962C8B-B14F-4D97-AF65-F5344CB8AC3E}">
        <p14:creationId xmlns:p14="http://schemas.microsoft.com/office/powerpoint/2010/main" val="4132581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F9FE39-D1F5-4AF5-A8DE-147207F7CBA3}"/>
              </a:ext>
            </a:extLst>
          </p:cNvPr>
          <p:cNvSpPr>
            <a:spLocks noGrp="1"/>
          </p:cNvSpPr>
          <p:nvPr>
            <p:ph type="ctrTitle"/>
          </p:nvPr>
        </p:nvSpPr>
        <p:spPr/>
        <p:txBody>
          <a:bodyPr/>
          <a:lstStyle/>
          <a:p>
            <a:r>
              <a:rPr lang="it-IT" dirty="0"/>
              <a:t>HTTP / 2</a:t>
            </a:r>
          </a:p>
        </p:txBody>
      </p:sp>
      <p:sp>
        <p:nvSpPr>
          <p:cNvPr id="5" name="Subtitle 4">
            <a:extLst>
              <a:ext uri="{FF2B5EF4-FFF2-40B4-BE49-F238E27FC236}">
                <a16:creationId xmlns:a16="http://schemas.microsoft.com/office/drawing/2014/main" id="{5F661C1E-55AE-4D5F-90C1-9358F8A2ADB6}"/>
              </a:ext>
            </a:extLst>
          </p:cNvPr>
          <p:cNvSpPr>
            <a:spLocks noGrp="1"/>
          </p:cNvSpPr>
          <p:nvPr>
            <p:ph type="subTitle" idx="1"/>
          </p:nvPr>
        </p:nvSpPr>
        <p:spPr/>
        <p:txBody>
          <a:bodyPr/>
          <a:lstStyle/>
          <a:p>
            <a:r>
              <a:rPr lang="it-IT" dirty="0"/>
              <a:t>The </a:t>
            </a:r>
            <a:r>
              <a:rPr lang="en-GB" dirty="0"/>
              <a:t>protocol</a:t>
            </a:r>
          </a:p>
        </p:txBody>
      </p:sp>
    </p:spTree>
    <p:extLst>
      <p:ext uri="{BB962C8B-B14F-4D97-AF65-F5344CB8AC3E}">
        <p14:creationId xmlns:p14="http://schemas.microsoft.com/office/powerpoint/2010/main" val="1885443692"/>
      </p:ext>
    </p:extLst>
  </p:cSld>
  <p:clrMapOvr>
    <a:masterClrMapping/>
  </p:clrMapOvr>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2317</TotalTime>
  <Words>4843</Words>
  <Application>Microsoft Office PowerPoint</Application>
  <PresentationFormat>Custom</PresentationFormat>
  <Paragraphs>344</Paragraphs>
  <Slides>37</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Courier New</vt:lpstr>
      <vt:lpstr>DejaVu Sans</vt:lpstr>
      <vt:lpstr>FreeSans</vt:lpstr>
      <vt:lpstr>Liberation Sans</vt:lpstr>
      <vt:lpstr>Liberation Serif</vt:lpstr>
      <vt:lpstr>Noto Sans CJK SC Regular</vt:lpstr>
      <vt:lpstr>Default</vt:lpstr>
      <vt:lpstr>Introduction to HTTP2</vt:lpstr>
      <vt:lpstr>Contents</vt:lpstr>
      <vt:lpstr>HTTP 1.1 is huge:: Options</vt:lpstr>
      <vt:lpstr>HTTP 1.1 :: TCP</vt:lpstr>
      <vt:lpstr>HTTP 1.1 :: Latency kills</vt:lpstr>
      <vt:lpstr>HTTP 1.1::persistent connections</vt:lpstr>
      <vt:lpstr>HTTP 1.1 :: Head of line blocking</vt:lpstr>
      <vt:lpstr>HTTP 1.1 :: high latency remedies</vt:lpstr>
      <vt:lpstr>HTTP / 2</vt:lpstr>
      <vt:lpstr>HTTP/2 Intro</vt:lpstr>
      <vt:lpstr>History of SPDY, the father</vt:lpstr>
      <vt:lpstr>SPDY and HTTP/2</vt:lpstr>
      <vt:lpstr>HTTP/2 – HTTP / HTTPS </vt:lpstr>
      <vt:lpstr>Binary Framing Layer</vt:lpstr>
      <vt:lpstr>Streams, Messages, and Frames</vt:lpstr>
      <vt:lpstr>Frames</vt:lpstr>
      <vt:lpstr>HTTP/2 streams, messages, and frames</vt:lpstr>
      <vt:lpstr>Multiplexing</vt:lpstr>
      <vt:lpstr>Multiplexing :: by Trains</vt:lpstr>
      <vt:lpstr>Multiplexing - Benefits</vt:lpstr>
      <vt:lpstr>Stream Prioritization</vt:lpstr>
      <vt:lpstr>Prioritization Examples</vt:lpstr>
      <vt:lpstr>Browser Request Prioritization and HTTP/2</vt:lpstr>
      <vt:lpstr>One Connection Per Origin</vt:lpstr>
      <vt:lpstr>Packet Loss - HTTP/2 Performance</vt:lpstr>
      <vt:lpstr>Flow Control</vt:lpstr>
      <vt:lpstr>Server Push</vt:lpstr>
      <vt:lpstr>Header Compression</vt:lpstr>
      <vt:lpstr>Header Compression</vt:lpstr>
      <vt:lpstr>HTTP / 2</vt:lpstr>
      <vt:lpstr>HTTP/2 – Browser support</vt:lpstr>
      <vt:lpstr>HTTP/2 -Stats</vt:lpstr>
      <vt:lpstr>Server Conf Tips</vt:lpstr>
      <vt:lpstr>Servlet 4.0 – HTTP/2</vt:lpstr>
      <vt:lpstr>My Questions…</vt:lpstr>
      <vt:lpstr>Got Beer ?</vt:lpstr>
      <vt:lpstr>Ref &amp;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HTTP/2</dc:title>
  <dc:creator>Stefano Campanini</dc:creator>
  <cp:lastModifiedBy>Stefano Campanini</cp:lastModifiedBy>
  <cp:revision>233</cp:revision>
  <dcterms:created xsi:type="dcterms:W3CDTF">2017-07-03T12:58:01Z</dcterms:created>
  <dcterms:modified xsi:type="dcterms:W3CDTF">2017-11-07T10:35:21Z</dcterms:modified>
</cp:coreProperties>
</file>